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Lst>
  <p:notesMasterIdLst>
    <p:notesMasterId r:id="rId40"/>
  </p:notesMasterIdLst>
  <p:sldIdLst>
    <p:sldId id="256" r:id="rId2"/>
    <p:sldId id="345" r:id="rId3"/>
    <p:sldId id="1890" r:id="rId4"/>
    <p:sldId id="1891" r:id="rId5"/>
    <p:sldId id="1894" r:id="rId6"/>
    <p:sldId id="1893" r:id="rId7"/>
    <p:sldId id="1900" r:id="rId8"/>
    <p:sldId id="283" r:id="rId9"/>
    <p:sldId id="348" r:id="rId10"/>
    <p:sldId id="349" r:id="rId11"/>
    <p:sldId id="1895" r:id="rId12"/>
    <p:sldId id="1896" r:id="rId13"/>
    <p:sldId id="1897" r:id="rId14"/>
    <p:sldId id="1898" r:id="rId15"/>
    <p:sldId id="1899" r:id="rId16"/>
    <p:sldId id="350" r:id="rId17"/>
    <p:sldId id="1901" r:id="rId18"/>
    <p:sldId id="1902" r:id="rId19"/>
    <p:sldId id="351" r:id="rId20"/>
    <p:sldId id="1889" r:id="rId21"/>
    <p:sldId id="352" r:id="rId22"/>
    <p:sldId id="1903" r:id="rId23"/>
    <p:sldId id="1904" r:id="rId24"/>
    <p:sldId id="1905" r:id="rId25"/>
    <p:sldId id="1906" r:id="rId26"/>
    <p:sldId id="1907" r:id="rId27"/>
    <p:sldId id="1908" r:id="rId28"/>
    <p:sldId id="1909" r:id="rId29"/>
    <p:sldId id="1910" r:id="rId30"/>
    <p:sldId id="1911" r:id="rId31"/>
    <p:sldId id="1912" r:id="rId32"/>
    <p:sldId id="1913" r:id="rId33"/>
    <p:sldId id="1914" r:id="rId34"/>
    <p:sldId id="1915" r:id="rId35"/>
    <p:sldId id="1916" r:id="rId36"/>
    <p:sldId id="1917" r:id="rId37"/>
    <p:sldId id="347" r:id="rId38"/>
    <p:sldId id="344" r:id="rId39"/>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499B00-77FF-443D-AAE4-3F9E880E02B4}" v="108" dt="2025-02-21T08:55:34.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32" autoAdjust="0"/>
  </p:normalViewPr>
  <p:slideViewPr>
    <p:cSldViewPr>
      <p:cViewPr varScale="1">
        <p:scale>
          <a:sx n="64" d="100"/>
          <a:sy n="64" d="100"/>
        </p:scale>
        <p:origin x="1397"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M HAROMAIN" userId="4300cf7ce3292491" providerId="LiveId" clId="{EB499B00-77FF-443D-AAE4-3F9E880E02B4}"/>
    <pc:docChg chg="modSld">
      <pc:chgData name="IMAM HAROMAIN" userId="4300cf7ce3292491" providerId="LiveId" clId="{EB499B00-77FF-443D-AAE4-3F9E880E02B4}" dt="2025-02-21T08:55:26.616" v="83" actId="20577"/>
      <pc:docMkLst>
        <pc:docMk/>
      </pc:docMkLst>
      <pc:sldChg chg="modSp">
        <pc:chgData name="IMAM HAROMAIN" userId="4300cf7ce3292491" providerId="LiveId" clId="{EB499B00-77FF-443D-AAE4-3F9E880E02B4}" dt="2025-02-21T08:55:08.008" v="82" actId="5793"/>
        <pc:sldMkLst>
          <pc:docMk/>
          <pc:sldMk cId="597252471" sldId="283"/>
        </pc:sldMkLst>
        <pc:spChg chg="mod">
          <ac:chgData name="IMAM HAROMAIN" userId="4300cf7ce3292491" providerId="LiveId" clId="{EB499B00-77FF-443D-AAE4-3F9E880E02B4}" dt="2025-02-21T08:55:08.008" v="82" actId="5793"/>
          <ac:spMkLst>
            <pc:docMk/>
            <pc:sldMk cId="597252471" sldId="283"/>
            <ac:spMk id="234" creationId="{00000000-0000-0000-0000-000000000000}"/>
          </ac:spMkLst>
        </pc:spChg>
      </pc:sldChg>
      <pc:sldChg chg="modSp">
        <pc:chgData name="IMAM HAROMAIN" userId="4300cf7ce3292491" providerId="LiveId" clId="{EB499B00-77FF-443D-AAE4-3F9E880E02B4}" dt="2025-02-21T08:55:26.616" v="83" actId="20577"/>
        <pc:sldMkLst>
          <pc:docMk/>
          <pc:sldMk cId="3271238842" sldId="352"/>
        </pc:sldMkLst>
        <pc:spChg chg="mod">
          <ac:chgData name="IMAM HAROMAIN" userId="4300cf7ce3292491" providerId="LiveId" clId="{EB499B00-77FF-443D-AAE4-3F9E880E02B4}" dt="2025-02-21T08:55:26.616" v="83" actId="20577"/>
          <ac:spMkLst>
            <pc:docMk/>
            <pc:sldMk cId="3271238842" sldId="352"/>
            <ac:spMk id="234" creationId="{B7BEFBDA-3E05-094E-3B0A-63EF0E57E23A}"/>
          </ac:spMkLst>
        </pc:spChg>
      </pc:sldChg>
      <pc:sldChg chg="modSp">
        <pc:chgData name="IMAM HAROMAIN" userId="4300cf7ce3292491" providerId="LiveId" clId="{EB499B00-77FF-443D-AAE4-3F9E880E02B4}" dt="2025-02-17T02:55:39.257" v="20" actId="20577"/>
        <pc:sldMkLst>
          <pc:docMk/>
          <pc:sldMk cId="1229132563" sldId="1903"/>
        </pc:sldMkLst>
        <pc:spChg chg="mod">
          <ac:chgData name="IMAM HAROMAIN" userId="4300cf7ce3292491" providerId="LiveId" clId="{EB499B00-77FF-443D-AAE4-3F9E880E02B4}" dt="2025-02-17T02:55:39.257" v="20" actId="20577"/>
          <ac:spMkLst>
            <pc:docMk/>
            <pc:sldMk cId="1229132563" sldId="1903"/>
            <ac:spMk id="234" creationId="{6922CB8A-A91A-2766-34B9-CECC0F93ACC7}"/>
          </ac:spMkLst>
        </pc:spChg>
      </pc:sldChg>
      <pc:sldChg chg="modSp">
        <pc:chgData name="IMAM HAROMAIN" userId="4300cf7ce3292491" providerId="LiveId" clId="{EB499B00-77FF-443D-AAE4-3F9E880E02B4}" dt="2025-02-17T02:53:35.028" v="5" actId="20577"/>
        <pc:sldMkLst>
          <pc:docMk/>
          <pc:sldMk cId="313842513" sldId="1905"/>
        </pc:sldMkLst>
        <pc:spChg chg="mod">
          <ac:chgData name="IMAM HAROMAIN" userId="4300cf7ce3292491" providerId="LiveId" clId="{EB499B00-77FF-443D-AAE4-3F9E880E02B4}" dt="2025-02-17T02:53:35.028" v="5" actId="20577"/>
          <ac:spMkLst>
            <pc:docMk/>
            <pc:sldMk cId="313842513" sldId="1905"/>
            <ac:spMk id="234" creationId="{BF953EC9-92E0-7926-8EAE-ECBB03C1075D}"/>
          </ac:spMkLst>
        </pc:spChg>
      </pc:sldChg>
      <pc:sldChg chg="modSp modAnim">
        <pc:chgData name="IMAM HAROMAIN" userId="4300cf7ce3292491" providerId="LiveId" clId="{EB499B00-77FF-443D-AAE4-3F9E880E02B4}" dt="2025-02-17T02:56:25.880" v="34" actId="20577"/>
        <pc:sldMkLst>
          <pc:docMk/>
          <pc:sldMk cId="161330705" sldId="1907"/>
        </pc:sldMkLst>
        <pc:spChg chg="mod">
          <ac:chgData name="IMAM HAROMAIN" userId="4300cf7ce3292491" providerId="LiveId" clId="{EB499B00-77FF-443D-AAE4-3F9E880E02B4}" dt="2025-02-17T02:56:25.880" v="34" actId="20577"/>
          <ac:spMkLst>
            <pc:docMk/>
            <pc:sldMk cId="161330705" sldId="1907"/>
            <ac:spMk id="234" creationId="{3620EBDD-A674-E39D-DEC5-C4D2FEEA42BC}"/>
          </ac:spMkLst>
        </pc:spChg>
      </pc:sldChg>
      <pc:sldChg chg="modSp mod">
        <pc:chgData name="IMAM HAROMAIN" userId="4300cf7ce3292491" providerId="LiveId" clId="{EB499B00-77FF-443D-AAE4-3F9E880E02B4}" dt="2025-02-17T03:06:37.908" v="44" actId="20577"/>
        <pc:sldMkLst>
          <pc:docMk/>
          <pc:sldMk cId="2323003451" sldId="1908"/>
        </pc:sldMkLst>
        <pc:spChg chg="mod">
          <ac:chgData name="IMAM HAROMAIN" userId="4300cf7ce3292491" providerId="LiveId" clId="{EB499B00-77FF-443D-AAE4-3F9E880E02B4}" dt="2025-02-17T03:06:37.908" v="44" actId="20577"/>
          <ac:spMkLst>
            <pc:docMk/>
            <pc:sldMk cId="2323003451" sldId="1908"/>
            <ac:spMk id="234" creationId="{4C7BCC08-04CB-3B52-E2C7-A08F39FC6676}"/>
          </ac:spMkLst>
        </pc:spChg>
      </pc:sldChg>
      <pc:sldChg chg="modSp mod modAnim">
        <pc:chgData name="IMAM HAROMAIN" userId="4300cf7ce3292491" providerId="LiveId" clId="{EB499B00-77FF-443D-AAE4-3F9E880E02B4}" dt="2025-02-17T03:07:33.664" v="70" actId="20577"/>
        <pc:sldMkLst>
          <pc:docMk/>
          <pc:sldMk cId="1207547565" sldId="1909"/>
        </pc:sldMkLst>
        <pc:spChg chg="mod">
          <ac:chgData name="IMAM HAROMAIN" userId="4300cf7ce3292491" providerId="LiveId" clId="{EB499B00-77FF-443D-AAE4-3F9E880E02B4}" dt="2025-02-17T03:07:33.664" v="70" actId="20577"/>
          <ac:spMkLst>
            <pc:docMk/>
            <pc:sldMk cId="1207547565" sldId="1909"/>
            <ac:spMk id="234" creationId="{26A2C895-6E64-4E4F-59DF-42E9388FE51F}"/>
          </ac:spMkLst>
        </pc:spChg>
      </pc:sldChg>
      <pc:sldChg chg="modSp">
        <pc:chgData name="IMAM HAROMAIN" userId="4300cf7ce3292491" providerId="LiveId" clId="{EB499B00-77FF-443D-AAE4-3F9E880E02B4}" dt="2025-02-17T03:07:47.878" v="72" actId="20577"/>
        <pc:sldMkLst>
          <pc:docMk/>
          <pc:sldMk cId="3927224841" sldId="1910"/>
        </pc:sldMkLst>
        <pc:spChg chg="mod">
          <ac:chgData name="IMAM HAROMAIN" userId="4300cf7ce3292491" providerId="LiveId" clId="{EB499B00-77FF-443D-AAE4-3F9E880E02B4}" dt="2025-02-17T03:07:47.878" v="72" actId="20577"/>
          <ac:spMkLst>
            <pc:docMk/>
            <pc:sldMk cId="3927224841" sldId="1910"/>
            <ac:spMk id="234" creationId="{0C6A501A-873D-954A-6E46-26453F794D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E5AFC7AE-76C1-49E5-BEA3-670B96D7389A}" type="datetimeFigureOut">
              <a:rPr lang="en-US" smtClean="0"/>
              <a:t>2/21/2025</a:t>
            </a:fld>
            <a:endParaRPr lang="en-US" dirty="0"/>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ABFECB02-12D8-44A9-8279-15CB2E635AB5}" type="slidenum">
              <a:rPr lang="en-US" smtClean="0"/>
              <a:t>‹#›</a:t>
            </a:fld>
            <a:endParaRPr lang="en-US" dirty="0"/>
          </a:p>
        </p:txBody>
      </p:sp>
    </p:spTree>
    <p:extLst>
      <p:ext uri="{BB962C8B-B14F-4D97-AF65-F5344CB8AC3E}">
        <p14:creationId xmlns:p14="http://schemas.microsoft.com/office/powerpoint/2010/main" val="1723438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ABFECB02-12D8-44A9-8279-15CB2E635AB5}" type="slidenum">
              <a:rPr lang="en-US" smtClean="0"/>
              <a:t>1</a:t>
            </a:fld>
            <a:endParaRPr lang="en-US" dirty="0"/>
          </a:p>
        </p:txBody>
      </p:sp>
    </p:spTree>
    <p:extLst>
      <p:ext uri="{BB962C8B-B14F-4D97-AF65-F5344CB8AC3E}">
        <p14:creationId xmlns:p14="http://schemas.microsoft.com/office/powerpoint/2010/main" val="403792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0C9EB-4871-D7D5-5711-420B7FCAA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758B2-1231-C281-A7C1-19E860F9E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8EC3E-0EC7-0F07-8C07-E1545239AD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D6A3BD-F36C-5864-1758-B7A145411269}"/>
              </a:ext>
            </a:extLst>
          </p:cNvPr>
          <p:cNvSpPr>
            <a:spLocks noGrp="1"/>
          </p:cNvSpPr>
          <p:nvPr>
            <p:ph type="sldNum" sz="quarter" idx="5"/>
          </p:nvPr>
        </p:nvSpPr>
        <p:spPr/>
        <p:txBody>
          <a:bodyPr/>
          <a:lstStyle/>
          <a:p>
            <a:fld id="{ABFECB02-12D8-44A9-8279-15CB2E635AB5}" type="slidenum">
              <a:rPr lang="en-US" smtClean="0"/>
              <a:t>29</a:t>
            </a:fld>
            <a:endParaRPr lang="en-US" dirty="0"/>
          </a:p>
        </p:txBody>
      </p:sp>
    </p:spTree>
    <p:extLst>
      <p:ext uri="{BB962C8B-B14F-4D97-AF65-F5344CB8AC3E}">
        <p14:creationId xmlns:p14="http://schemas.microsoft.com/office/powerpoint/2010/main" val="392219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4803-AE33-28FF-9580-BE4204CDF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D98B8-B137-BB93-3D5D-E4E491645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B02CC-D45A-ACA2-2E7B-345FBD5F7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BC75AC-C2CF-E82E-D3F3-E84371437BA2}"/>
              </a:ext>
            </a:extLst>
          </p:cNvPr>
          <p:cNvSpPr>
            <a:spLocks noGrp="1"/>
          </p:cNvSpPr>
          <p:nvPr>
            <p:ph type="sldNum" sz="quarter" idx="5"/>
          </p:nvPr>
        </p:nvSpPr>
        <p:spPr/>
        <p:txBody>
          <a:bodyPr/>
          <a:lstStyle/>
          <a:p>
            <a:fld id="{ABFECB02-12D8-44A9-8279-15CB2E635AB5}" type="slidenum">
              <a:rPr lang="en-US" smtClean="0"/>
              <a:t>30</a:t>
            </a:fld>
            <a:endParaRPr lang="en-US" dirty="0"/>
          </a:p>
        </p:txBody>
      </p:sp>
    </p:spTree>
    <p:extLst>
      <p:ext uri="{BB962C8B-B14F-4D97-AF65-F5344CB8AC3E}">
        <p14:creationId xmlns:p14="http://schemas.microsoft.com/office/powerpoint/2010/main" val="132536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E83A9-035C-B018-962F-F87961E16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B9C6A-66A3-709E-2751-274D441231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0A775-42E4-4D39-69C3-5C801DDC97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A45177-2755-874B-639F-3B54F9F89F1D}"/>
              </a:ext>
            </a:extLst>
          </p:cNvPr>
          <p:cNvSpPr>
            <a:spLocks noGrp="1"/>
          </p:cNvSpPr>
          <p:nvPr>
            <p:ph type="sldNum" sz="quarter" idx="5"/>
          </p:nvPr>
        </p:nvSpPr>
        <p:spPr/>
        <p:txBody>
          <a:bodyPr/>
          <a:lstStyle/>
          <a:p>
            <a:fld id="{ABFECB02-12D8-44A9-8279-15CB2E635AB5}" type="slidenum">
              <a:rPr lang="en-US" smtClean="0"/>
              <a:t>31</a:t>
            </a:fld>
            <a:endParaRPr lang="en-US" dirty="0"/>
          </a:p>
        </p:txBody>
      </p:sp>
    </p:spTree>
    <p:extLst>
      <p:ext uri="{BB962C8B-B14F-4D97-AF65-F5344CB8AC3E}">
        <p14:creationId xmlns:p14="http://schemas.microsoft.com/office/powerpoint/2010/main" val="129827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2C83E-AE45-E3AA-080F-F53BADDA3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E18E62-D62A-C61E-B651-DAA9760FE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D1391-F02C-5330-0A0F-CA9D9B5E47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E74E97-7E38-D417-81F5-666F19BD7209}"/>
              </a:ext>
            </a:extLst>
          </p:cNvPr>
          <p:cNvSpPr>
            <a:spLocks noGrp="1"/>
          </p:cNvSpPr>
          <p:nvPr>
            <p:ph type="sldNum" sz="quarter" idx="5"/>
          </p:nvPr>
        </p:nvSpPr>
        <p:spPr/>
        <p:txBody>
          <a:bodyPr/>
          <a:lstStyle/>
          <a:p>
            <a:fld id="{ABFECB02-12D8-44A9-8279-15CB2E635AB5}" type="slidenum">
              <a:rPr lang="en-US" smtClean="0"/>
              <a:t>32</a:t>
            </a:fld>
            <a:endParaRPr lang="en-US" dirty="0"/>
          </a:p>
        </p:txBody>
      </p:sp>
    </p:spTree>
    <p:extLst>
      <p:ext uri="{BB962C8B-B14F-4D97-AF65-F5344CB8AC3E}">
        <p14:creationId xmlns:p14="http://schemas.microsoft.com/office/powerpoint/2010/main" val="1676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F450C-2756-A462-6653-DA76E6754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02172-3401-8F2F-6F7F-FA10FC581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8D47E-8B6B-97BF-C29C-EE5510372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4C7DD9-63C1-ED40-FC72-9C2F7832AF67}"/>
              </a:ext>
            </a:extLst>
          </p:cNvPr>
          <p:cNvSpPr>
            <a:spLocks noGrp="1"/>
          </p:cNvSpPr>
          <p:nvPr>
            <p:ph type="sldNum" sz="quarter" idx="5"/>
          </p:nvPr>
        </p:nvSpPr>
        <p:spPr/>
        <p:txBody>
          <a:bodyPr/>
          <a:lstStyle/>
          <a:p>
            <a:fld id="{ABFECB02-12D8-44A9-8279-15CB2E635AB5}" type="slidenum">
              <a:rPr lang="en-US" smtClean="0"/>
              <a:t>33</a:t>
            </a:fld>
            <a:endParaRPr lang="en-US" dirty="0"/>
          </a:p>
        </p:txBody>
      </p:sp>
    </p:spTree>
    <p:extLst>
      <p:ext uri="{BB962C8B-B14F-4D97-AF65-F5344CB8AC3E}">
        <p14:creationId xmlns:p14="http://schemas.microsoft.com/office/powerpoint/2010/main" val="2556969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6886A-E0ED-7FB7-7C02-27F9B5274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DFBF0-1065-683E-BE7A-5824C1EC3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7C417-C405-DFF4-4279-DBDCFDF2F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797B2-D514-8A03-0F14-F94F13012B54}"/>
              </a:ext>
            </a:extLst>
          </p:cNvPr>
          <p:cNvSpPr>
            <a:spLocks noGrp="1"/>
          </p:cNvSpPr>
          <p:nvPr>
            <p:ph type="sldNum" sz="quarter" idx="5"/>
          </p:nvPr>
        </p:nvSpPr>
        <p:spPr/>
        <p:txBody>
          <a:bodyPr/>
          <a:lstStyle/>
          <a:p>
            <a:fld id="{ABFECB02-12D8-44A9-8279-15CB2E635AB5}" type="slidenum">
              <a:rPr lang="en-US" smtClean="0"/>
              <a:t>34</a:t>
            </a:fld>
            <a:endParaRPr lang="en-US" dirty="0"/>
          </a:p>
        </p:txBody>
      </p:sp>
    </p:spTree>
    <p:extLst>
      <p:ext uri="{BB962C8B-B14F-4D97-AF65-F5344CB8AC3E}">
        <p14:creationId xmlns:p14="http://schemas.microsoft.com/office/powerpoint/2010/main" val="336379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55D59-3D0C-48F0-88A9-BB9D9D29F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977982-9CEE-0DBB-299F-6C5B09933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DB0AD-C288-8E0F-2540-253934ED6F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36043C-2F61-502D-9719-2B7151907883}"/>
              </a:ext>
            </a:extLst>
          </p:cNvPr>
          <p:cNvSpPr>
            <a:spLocks noGrp="1"/>
          </p:cNvSpPr>
          <p:nvPr>
            <p:ph type="sldNum" sz="quarter" idx="5"/>
          </p:nvPr>
        </p:nvSpPr>
        <p:spPr/>
        <p:txBody>
          <a:bodyPr/>
          <a:lstStyle/>
          <a:p>
            <a:fld id="{ABFECB02-12D8-44A9-8279-15CB2E635AB5}" type="slidenum">
              <a:rPr lang="en-US" smtClean="0"/>
              <a:t>35</a:t>
            </a:fld>
            <a:endParaRPr lang="en-US" dirty="0"/>
          </a:p>
        </p:txBody>
      </p:sp>
    </p:spTree>
    <p:extLst>
      <p:ext uri="{BB962C8B-B14F-4D97-AF65-F5344CB8AC3E}">
        <p14:creationId xmlns:p14="http://schemas.microsoft.com/office/powerpoint/2010/main" val="3353107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73A36-6C1E-9761-7832-A08DDABCBF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6C46F-361D-5BA5-6A58-F0FDF31E08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83D32-EC5D-AA52-1AE6-AAA48BBE44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29F5F7-A23A-2987-507D-D08622059C37}"/>
              </a:ext>
            </a:extLst>
          </p:cNvPr>
          <p:cNvSpPr>
            <a:spLocks noGrp="1"/>
          </p:cNvSpPr>
          <p:nvPr>
            <p:ph type="sldNum" sz="quarter" idx="5"/>
          </p:nvPr>
        </p:nvSpPr>
        <p:spPr/>
        <p:txBody>
          <a:bodyPr/>
          <a:lstStyle/>
          <a:p>
            <a:fld id="{ABFECB02-12D8-44A9-8279-15CB2E635AB5}" type="slidenum">
              <a:rPr lang="en-US" smtClean="0"/>
              <a:t>36</a:t>
            </a:fld>
            <a:endParaRPr lang="en-US" dirty="0"/>
          </a:p>
        </p:txBody>
      </p:sp>
    </p:spTree>
    <p:extLst>
      <p:ext uri="{BB962C8B-B14F-4D97-AF65-F5344CB8AC3E}">
        <p14:creationId xmlns:p14="http://schemas.microsoft.com/office/powerpoint/2010/main" val="394814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ABFECB02-12D8-44A9-8279-15CB2E635AB5}" type="slidenum">
              <a:rPr lang="en-US" smtClean="0"/>
              <a:t>38</a:t>
            </a:fld>
            <a:endParaRPr lang="en-US" dirty="0"/>
          </a:p>
        </p:txBody>
      </p:sp>
    </p:spTree>
    <p:extLst>
      <p:ext uri="{BB962C8B-B14F-4D97-AF65-F5344CB8AC3E}">
        <p14:creationId xmlns:p14="http://schemas.microsoft.com/office/powerpoint/2010/main" val="62331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FECB02-12D8-44A9-8279-15CB2E635AB5}" type="slidenum">
              <a:rPr lang="en-US" smtClean="0"/>
              <a:t>21</a:t>
            </a:fld>
            <a:endParaRPr lang="en-US" dirty="0"/>
          </a:p>
        </p:txBody>
      </p:sp>
    </p:spTree>
    <p:extLst>
      <p:ext uri="{BB962C8B-B14F-4D97-AF65-F5344CB8AC3E}">
        <p14:creationId xmlns:p14="http://schemas.microsoft.com/office/powerpoint/2010/main" val="293722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8608C-2111-D7C4-9E10-C5CD04A27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E5719-8BB7-3DBA-1D4A-D152013ED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FE4D1-EDE8-AA82-6589-F0D7472853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689152-0704-72B1-5D6F-63682FCFE286}"/>
              </a:ext>
            </a:extLst>
          </p:cNvPr>
          <p:cNvSpPr>
            <a:spLocks noGrp="1"/>
          </p:cNvSpPr>
          <p:nvPr>
            <p:ph type="sldNum" sz="quarter" idx="5"/>
          </p:nvPr>
        </p:nvSpPr>
        <p:spPr/>
        <p:txBody>
          <a:bodyPr/>
          <a:lstStyle/>
          <a:p>
            <a:fld id="{ABFECB02-12D8-44A9-8279-15CB2E635AB5}" type="slidenum">
              <a:rPr lang="en-US" smtClean="0"/>
              <a:t>22</a:t>
            </a:fld>
            <a:endParaRPr lang="en-US" dirty="0"/>
          </a:p>
        </p:txBody>
      </p:sp>
    </p:spTree>
    <p:extLst>
      <p:ext uri="{BB962C8B-B14F-4D97-AF65-F5344CB8AC3E}">
        <p14:creationId xmlns:p14="http://schemas.microsoft.com/office/powerpoint/2010/main" val="192918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E6E3F-2E63-B564-8D2A-2F1621693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C673C-631E-406A-FC40-021B59E8C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1937EE-EEBD-3F14-0C0D-BF26265C5E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AB74B9-CE49-9462-0C0A-281DA47280EF}"/>
              </a:ext>
            </a:extLst>
          </p:cNvPr>
          <p:cNvSpPr>
            <a:spLocks noGrp="1"/>
          </p:cNvSpPr>
          <p:nvPr>
            <p:ph type="sldNum" sz="quarter" idx="5"/>
          </p:nvPr>
        </p:nvSpPr>
        <p:spPr/>
        <p:txBody>
          <a:bodyPr/>
          <a:lstStyle/>
          <a:p>
            <a:fld id="{ABFECB02-12D8-44A9-8279-15CB2E635AB5}" type="slidenum">
              <a:rPr lang="en-US" smtClean="0"/>
              <a:t>23</a:t>
            </a:fld>
            <a:endParaRPr lang="en-US" dirty="0"/>
          </a:p>
        </p:txBody>
      </p:sp>
    </p:spTree>
    <p:extLst>
      <p:ext uri="{BB962C8B-B14F-4D97-AF65-F5344CB8AC3E}">
        <p14:creationId xmlns:p14="http://schemas.microsoft.com/office/powerpoint/2010/main" val="65764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785E2-1DAE-C114-1E84-278BB942B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D6077-6E81-AE41-9C3D-343B4280C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BDACE-5311-B03B-45F8-915B5A5B9E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F1C416-CA9A-FA10-9DDF-15ED272F0C45}"/>
              </a:ext>
            </a:extLst>
          </p:cNvPr>
          <p:cNvSpPr>
            <a:spLocks noGrp="1"/>
          </p:cNvSpPr>
          <p:nvPr>
            <p:ph type="sldNum" sz="quarter" idx="5"/>
          </p:nvPr>
        </p:nvSpPr>
        <p:spPr/>
        <p:txBody>
          <a:bodyPr/>
          <a:lstStyle/>
          <a:p>
            <a:fld id="{ABFECB02-12D8-44A9-8279-15CB2E635AB5}" type="slidenum">
              <a:rPr lang="en-US" smtClean="0"/>
              <a:t>24</a:t>
            </a:fld>
            <a:endParaRPr lang="en-US" dirty="0"/>
          </a:p>
        </p:txBody>
      </p:sp>
    </p:spTree>
    <p:extLst>
      <p:ext uri="{BB962C8B-B14F-4D97-AF65-F5344CB8AC3E}">
        <p14:creationId xmlns:p14="http://schemas.microsoft.com/office/powerpoint/2010/main" val="270818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F7B1B-B34C-97D9-E344-077B3E331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96799-E63F-0358-C122-61121B59B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3EE92-74A4-0526-8B90-C5714881A0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F4DC0D-4EBD-2397-35BA-363ECDA8FDD6}"/>
              </a:ext>
            </a:extLst>
          </p:cNvPr>
          <p:cNvSpPr>
            <a:spLocks noGrp="1"/>
          </p:cNvSpPr>
          <p:nvPr>
            <p:ph type="sldNum" sz="quarter" idx="5"/>
          </p:nvPr>
        </p:nvSpPr>
        <p:spPr/>
        <p:txBody>
          <a:bodyPr/>
          <a:lstStyle/>
          <a:p>
            <a:fld id="{ABFECB02-12D8-44A9-8279-15CB2E635AB5}" type="slidenum">
              <a:rPr lang="en-US" smtClean="0"/>
              <a:t>25</a:t>
            </a:fld>
            <a:endParaRPr lang="en-US" dirty="0"/>
          </a:p>
        </p:txBody>
      </p:sp>
    </p:spTree>
    <p:extLst>
      <p:ext uri="{BB962C8B-B14F-4D97-AF65-F5344CB8AC3E}">
        <p14:creationId xmlns:p14="http://schemas.microsoft.com/office/powerpoint/2010/main" val="241145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0A889-81F7-4694-0A38-385C96E86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76CFF-8C89-3F28-F7B5-DF342DDFA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914DF-040B-A150-7279-6CEB06AF87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A1E002-2286-F54E-5B2E-A0B9E94C0357}"/>
              </a:ext>
            </a:extLst>
          </p:cNvPr>
          <p:cNvSpPr>
            <a:spLocks noGrp="1"/>
          </p:cNvSpPr>
          <p:nvPr>
            <p:ph type="sldNum" sz="quarter" idx="5"/>
          </p:nvPr>
        </p:nvSpPr>
        <p:spPr/>
        <p:txBody>
          <a:bodyPr/>
          <a:lstStyle/>
          <a:p>
            <a:fld id="{ABFECB02-12D8-44A9-8279-15CB2E635AB5}" type="slidenum">
              <a:rPr lang="en-US" smtClean="0"/>
              <a:t>26</a:t>
            </a:fld>
            <a:endParaRPr lang="en-US" dirty="0"/>
          </a:p>
        </p:txBody>
      </p:sp>
    </p:spTree>
    <p:extLst>
      <p:ext uri="{BB962C8B-B14F-4D97-AF65-F5344CB8AC3E}">
        <p14:creationId xmlns:p14="http://schemas.microsoft.com/office/powerpoint/2010/main" val="2413662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D9EEA-7AAF-15BB-E01E-4C00C775E9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B3568-1CF0-A20A-E8CE-D87ADAB54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F9982-CC8C-77BA-13E6-316263E5E7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CD3540-CABA-06FA-EBCA-53EDD37483FC}"/>
              </a:ext>
            </a:extLst>
          </p:cNvPr>
          <p:cNvSpPr>
            <a:spLocks noGrp="1"/>
          </p:cNvSpPr>
          <p:nvPr>
            <p:ph type="sldNum" sz="quarter" idx="5"/>
          </p:nvPr>
        </p:nvSpPr>
        <p:spPr/>
        <p:txBody>
          <a:bodyPr/>
          <a:lstStyle/>
          <a:p>
            <a:fld id="{ABFECB02-12D8-44A9-8279-15CB2E635AB5}" type="slidenum">
              <a:rPr lang="en-US" smtClean="0"/>
              <a:t>27</a:t>
            </a:fld>
            <a:endParaRPr lang="en-US" dirty="0"/>
          </a:p>
        </p:txBody>
      </p:sp>
    </p:spTree>
    <p:extLst>
      <p:ext uri="{BB962C8B-B14F-4D97-AF65-F5344CB8AC3E}">
        <p14:creationId xmlns:p14="http://schemas.microsoft.com/office/powerpoint/2010/main" val="220772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D141A-E453-DF22-A2B0-25219F744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5B4C5-9342-CAAF-9B03-F113DE14B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B7B75-1880-1A94-AC0F-CBB0D94FE9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1CC89E-44D7-34F6-B8B4-B63972F1DD66}"/>
              </a:ext>
            </a:extLst>
          </p:cNvPr>
          <p:cNvSpPr>
            <a:spLocks noGrp="1"/>
          </p:cNvSpPr>
          <p:nvPr>
            <p:ph type="sldNum" sz="quarter" idx="5"/>
          </p:nvPr>
        </p:nvSpPr>
        <p:spPr/>
        <p:txBody>
          <a:bodyPr/>
          <a:lstStyle/>
          <a:p>
            <a:fld id="{ABFECB02-12D8-44A9-8279-15CB2E635AB5}" type="slidenum">
              <a:rPr lang="en-US" smtClean="0"/>
              <a:t>28</a:t>
            </a:fld>
            <a:endParaRPr lang="en-US" dirty="0"/>
          </a:p>
        </p:txBody>
      </p:sp>
    </p:spTree>
    <p:extLst>
      <p:ext uri="{BB962C8B-B14F-4D97-AF65-F5344CB8AC3E}">
        <p14:creationId xmlns:p14="http://schemas.microsoft.com/office/powerpoint/2010/main" val="2204226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1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1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2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2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3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9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id-ID"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9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id-ID"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0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0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1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1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id-ID" sz="1800" b="0" strike="noStrike" spc="-1">
              <a:solidFill>
                <a:srgbClr val="000000"/>
              </a:solidFill>
              <a:latin typeface="Calibri"/>
            </a:endParaRPr>
          </a:p>
        </p:txBody>
      </p:sp>
      <p:sp>
        <p:nvSpPr>
          <p:cNvPr id="1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id-ID" sz="2800" b="0" strike="noStrike" spc="-1">
              <a:solidFill>
                <a:srgbClr val="000000"/>
              </a:solidFill>
              <a:latin typeface="Calibri"/>
            </a:endParaRPr>
          </a:p>
        </p:txBody>
      </p:sp>
      <p:sp>
        <p:nvSpPr>
          <p:cNvPr id="11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id-ID"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CustomShape 1"/>
          <p:cNvSpPr/>
          <p:nvPr/>
        </p:nvSpPr>
        <p:spPr>
          <a:xfrm>
            <a:off x="204840" y="6321960"/>
            <a:ext cx="11764080" cy="364680"/>
          </a:xfrm>
          <a:prstGeom prst="rect">
            <a:avLst/>
          </a:prstGeom>
          <a:solidFill>
            <a:schemeClr val="accent5">
              <a:lumMod val="75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id-ID" sz="1800" b="0" strike="noStrike" spc="-1">
                <a:solidFill>
                  <a:srgbClr val="FFFFFF"/>
                </a:solidFill>
                <a:latin typeface="Calibri"/>
              </a:rPr>
              <a:t>Program Studi Sistem Informasi &amp; Teknik Informatika – STT Terpadu Nurul Fikri</a:t>
            </a:r>
            <a:endParaRPr lang="id-ID" sz="1800" b="0" strike="noStrike" spc="-1">
              <a:latin typeface="Arial"/>
            </a:endParaRPr>
          </a:p>
        </p:txBody>
      </p:sp>
      <p:sp>
        <p:nvSpPr>
          <p:cNvPr id="88" name="Line 2"/>
          <p:cNvSpPr/>
          <p:nvPr/>
        </p:nvSpPr>
        <p:spPr>
          <a:xfrm>
            <a:off x="838080" y="1193760"/>
            <a:ext cx="10515600" cy="0"/>
          </a:xfrm>
          <a:prstGeom prst="line">
            <a:avLst/>
          </a:prstGeom>
          <a:ln w="25560">
            <a:solidFill>
              <a:schemeClr val="accent2"/>
            </a:solidFill>
          </a:ln>
        </p:spPr>
        <p:style>
          <a:lnRef idx="1">
            <a:schemeClr val="accent1"/>
          </a:lnRef>
          <a:fillRef idx="0">
            <a:schemeClr val="accent1"/>
          </a:fillRef>
          <a:effectRef idx="0">
            <a:schemeClr val="accent1"/>
          </a:effectRef>
          <a:fontRef idx="minor"/>
        </p:style>
      </p:sp>
      <p:pic>
        <p:nvPicPr>
          <p:cNvPr id="89" name="Picture 9"/>
          <p:cNvPicPr/>
          <p:nvPr/>
        </p:nvPicPr>
        <p:blipFill>
          <a:blip r:embed="rId14"/>
          <a:stretch/>
        </p:blipFill>
        <p:spPr>
          <a:xfrm>
            <a:off x="10389240" y="106920"/>
            <a:ext cx="1111680" cy="1086480"/>
          </a:xfrm>
          <a:prstGeom prst="rect">
            <a:avLst/>
          </a:prstGeom>
          <a:ln>
            <a:noFill/>
          </a:ln>
        </p:spPr>
      </p:pic>
      <p:sp>
        <p:nvSpPr>
          <p:cNvPr id="90" name="PlaceHolder 3"/>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id-ID" sz="6000" b="0" strike="noStrike" spc="-1">
                <a:solidFill>
                  <a:srgbClr val="5B9BD5"/>
                </a:solidFill>
                <a:latin typeface="Calibri Light"/>
              </a:rPr>
              <a:t>Click to edit Master title style</a:t>
            </a:r>
            <a:endParaRPr lang="id-ID" sz="6000" b="0" strike="noStrike" spc="-1">
              <a:solidFill>
                <a:srgbClr val="000000"/>
              </a:solidFill>
              <a:latin typeface="Calibri"/>
            </a:endParaRPr>
          </a:p>
        </p:txBody>
      </p:sp>
      <p:sp>
        <p:nvSpPr>
          <p:cNvPr id="91" name="PlaceHolder 4"/>
          <p:cNvSpPr>
            <a:spLocks noGrp="1"/>
          </p:cNvSpPr>
          <p:nvPr>
            <p:ph type="dt"/>
          </p:nvPr>
        </p:nvSpPr>
        <p:spPr>
          <a:xfrm>
            <a:off x="381960" y="6356520"/>
            <a:ext cx="3198960" cy="364680"/>
          </a:xfrm>
          <a:prstGeom prst="rect">
            <a:avLst/>
          </a:prstGeom>
        </p:spPr>
        <p:txBody>
          <a:bodyPr lIns="90000" tIns="45000" rIns="90000" bIns="45000">
            <a:noAutofit/>
          </a:bodyPr>
          <a:lstStyle/>
          <a:p>
            <a:pPr>
              <a:lnSpc>
                <a:spcPct val="100000"/>
              </a:lnSpc>
            </a:pPr>
            <a:fld id="{A582FB93-BC47-4658-A121-5D36879C7220}" type="datetime">
              <a:rPr lang="id-ID" sz="1800" b="0" strike="noStrike" spc="-1">
                <a:solidFill>
                  <a:srgbClr val="000000"/>
                </a:solidFill>
                <a:latin typeface="Calibri"/>
              </a:rPr>
              <a:t>21/02/2025</a:t>
            </a:fld>
            <a:endParaRPr lang="id-ID" sz="1800" b="0" strike="noStrike" spc="-1">
              <a:latin typeface="Times New Roman"/>
            </a:endParaRPr>
          </a:p>
        </p:txBody>
      </p:sp>
      <p:sp>
        <p:nvSpPr>
          <p:cNvPr id="92" name="PlaceHolder 5"/>
          <p:cNvSpPr>
            <a:spLocks noGrp="1"/>
          </p:cNvSpPr>
          <p:nvPr>
            <p:ph type="ftr"/>
          </p:nvPr>
        </p:nvSpPr>
        <p:spPr>
          <a:xfrm>
            <a:off x="4038480" y="6356520"/>
            <a:ext cx="5814720" cy="364680"/>
          </a:xfrm>
          <a:prstGeom prst="rect">
            <a:avLst/>
          </a:prstGeom>
        </p:spPr>
        <p:txBody>
          <a:bodyPr lIns="90000" tIns="45000" rIns="90000" bIns="45000">
            <a:noAutofit/>
          </a:bodyPr>
          <a:lstStyle/>
          <a:p>
            <a:endParaRPr lang="id-ID" sz="2400" b="0" strike="noStrike" spc="-1">
              <a:latin typeface="Times New Roman"/>
            </a:endParaRPr>
          </a:p>
        </p:txBody>
      </p:sp>
      <p:sp>
        <p:nvSpPr>
          <p:cNvPr id="93" name="PlaceHolder 6"/>
          <p:cNvSpPr>
            <a:spLocks noGrp="1"/>
          </p:cNvSpPr>
          <p:nvPr>
            <p:ph type="sldNum"/>
          </p:nvPr>
        </p:nvSpPr>
        <p:spPr>
          <a:xfrm>
            <a:off x="10454040" y="6356520"/>
            <a:ext cx="1514520" cy="364680"/>
          </a:xfrm>
          <a:prstGeom prst="rect">
            <a:avLst/>
          </a:prstGeom>
        </p:spPr>
        <p:txBody>
          <a:bodyPr anchor="ctr">
            <a:noAutofit/>
          </a:bodyPr>
          <a:lstStyle/>
          <a:p>
            <a:pPr algn="r">
              <a:lnSpc>
                <a:spcPct val="100000"/>
              </a:lnSpc>
            </a:pPr>
            <a:fld id="{A0960C04-FAC8-4526-9A85-7AFACC26E83E}" type="slidenum">
              <a:rPr lang="id-ID" sz="1200" b="0" strike="noStrike" spc="-1">
                <a:solidFill>
                  <a:srgbClr val="FFFFFF"/>
                </a:solidFill>
                <a:latin typeface="Calibri"/>
              </a:rPr>
              <a:t>‹#›</a:t>
            </a:fld>
            <a:endParaRPr lang="id-ID" sz="1200" b="0" strike="noStrike" spc="-1">
              <a:latin typeface="Times New Roman"/>
            </a:endParaRPr>
          </a:p>
        </p:txBody>
      </p:sp>
      <p:sp>
        <p:nvSpPr>
          <p:cNvPr id="94"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id-ID"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id-ID"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id-ID"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id-ID"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id-ID"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id-ID"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id-ID"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gif"/></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1703512" y="3140968"/>
            <a:ext cx="9143640" cy="2387160"/>
          </a:xfrm>
          <a:prstGeom prst="rect">
            <a:avLst/>
          </a:prstGeom>
          <a:ln/>
        </p:spPr>
        <p:style>
          <a:lnRef idx="2">
            <a:schemeClr val="accent1"/>
          </a:lnRef>
          <a:fillRef idx="1">
            <a:schemeClr val="lt1"/>
          </a:fillRef>
          <a:effectRef idx="0">
            <a:schemeClr val="accent1"/>
          </a:effectRef>
          <a:fontRef idx="minor">
            <a:schemeClr val="dk1"/>
          </a:fontRef>
        </p:style>
        <p:txBody>
          <a:bodyPr anchor="b">
            <a:normAutofit/>
          </a:bodyPr>
          <a:lstStyle/>
          <a:p>
            <a:pPr algn="ctr">
              <a:lnSpc>
                <a:spcPct val="90000"/>
              </a:lnSpc>
            </a:pPr>
            <a:r>
              <a:rPr lang="en-US" sz="4800" strike="noStrike" spc="-1" dirty="0">
                <a:latin typeface="charter"/>
                <a:cs typeface="Arial" pitchFamily="34" charset="0"/>
              </a:rPr>
              <a:t>Konsep Visualisasi Data</a:t>
            </a:r>
            <a:endParaRPr lang="en-ID" sz="4800" strike="noStrike" spc="-1" dirty="0">
              <a:latin typeface="charter"/>
              <a:cs typeface="Arial" pitchFamily="34" charset="0"/>
            </a:endParaRPr>
          </a:p>
          <a:p>
            <a:pPr algn="ctr">
              <a:lnSpc>
                <a:spcPct val="90000"/>
              </a:lnSpc>
            </a:pPr>
            <a:endParaRPr lang="id-ID" sz="4800" strike="noStrike" spc="-1" dirty="0">
              <a:latin typeface="charter"/>
              <a:cs typeface="Arial" pitchFamily="34" charset="0"/>
            </a:endParaRPr>
          </a:p>
          <a:p>
            <a:pPr algn="ctr">
              <a:lnSpc>
                <a:spcPct val="90000"/>
              </a:lnSpc>
            </a:pPr>
            <a:r>
              <a:rPr lang="id-ID" sz="4000" spc="-1" dirty="0">
                <a:latin typeface="charter"/>
                <a:cs typeface="Arial" pitchFamily="34" charset="0"/>
              </a:rPr>
              <a:t>Imam Haromain, S.Si., M.Kom.</a:t>
            </a:r>
            <a:endParaRPr lang="id-ID" sz="4000" strike="noStrike" spc="-1" dirty="0">
              <a:latin typeface="charter"/>
              <a:cs typeface="Arial" pitchFamily="34" charset="0"/>
            </a:endParaRPr>
          </a:p>
        </p:txBody>
      </p:sp>
      <p:pic>
        <p:nvPicPr>
          <p:cNvPr id="221" name="Picture 6" descr="A blue circle with a person in a graduation cap&#10;&#10;Description automatically generated"/>
          <p:cNvPicPr/>
          <p:nvPr/>
        </p:nvPicPr>
        <p:blipFill>
          <a:blip r:embed="rId3"/>
          <a:stretch/>
        </p:blipFill>
        <p:spPr>
          <a:xfrm>
            <a:off x="5158080" y="886320"/>
            <a:ext cx="2011320" cy="19656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wipe(down)">
                                      <p:cBhvr>
                                        <p:cTn id="7" dur="500"/>
                                        <p:tgtEl>
                                          <p:spTgt spid="21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19">
                                            <p:txEl>
                                              <p:pRg st="2" end="2"/>
                                            </p:txEl>
                                          </p:spTgt>
                                        </p:tgtEl>
                                        <p:attrNameLst>
                                          <p:attrName>style.visibility</p:attrName>
                                        </p:attrNameLst>
                                      </p:cBhvr>
                                      <p:to>
                                        <p:strVal val="visible"/>
                                      </p:to>
                                    </p:set>
                                    <p:animEffect transition="in" filter="wipe(down)">
                                      <p:cBhvr>
                                        <p:cTn id="10" dur="500"/>
                                        <p:tgtEl>
                                          <p:spTgt spid="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1F272-EED7-0E0E-7252-84BCE3830DFD}"/>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35592E7A-47B1-1107-091E-B72B01C6B9D1}"/>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spc="-1" dirty="0">
                <a:solidFill>
                  <a:srgbClr val="000000"/>
                </a:solidFill>
                <a:latin typeface="charter"/>
                <a:cs typeface="Arial" pitchFamily="34" charset="0"/>
              </a:rPr>
              <a:t>Mengapa visualisasi data penting?</a:t>
            </a:r>
            <a:endParaRPr lang="id-ID" sz="4000" b="0" strike="noStrike" spc="-1" dirty="0">
              <a:latin typeface="charter"/>
              <a:cs typeface="Arial" pitchFamily="34" charset="0"/>
            </a:endParaRPr>
          </a:p>
        </p:txBody>
      </p:sp>
      <p:sp>
        <p:nvSpPr>
          <p:cNvPr id="234" name="TextShape 2">
            <a:extLst>
              <a:ext uri="{FF2B5EF4-FFF2-40B4-BE49-F238E27FC236}">
                <a16:creationId xmlns:a16="http://schemas.microsoft.com/office/drawing/2014/main" id="{4B32A7BD-08F3-3094-2B98-4D65AE3C5A8C}"/>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Alasan utama kenapa data visual sangatlah penting dikarenakan oleh data yang ditampilkan secara visual memungkinkan banyak orang untuk memahami data dengan lebih cepat. </a:t>
            </a:r>
          </a:p>
          <a:p>
            <a:pPr marL="360" algn="just">
              <a:lnSpc>
                <a:spcPct val="90000"/>
              </a:lnSpc>
              <a:spcBef>
                <a:spcPts val="561"/>
              </a:spcBef>
              <a:buSzPct val="100014"/>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Alasan lainnya, orang lebih banyak mengingat apa yang dilihat. Otak kita dapat mengingat gambar jutaan kali lebih cepat daripada kata. Sehingga data visual dapat membantu kita dalam mengingat dan mencerna informasi.</a:t>
            </a:r>
          </a:p>
        </p:txBody>
      </p:sp>
    </p:spTree>
    <p:extLst>
      <p:ext uri="{BB962C8B-B14F-4D97-AF65-F5344CB8AC3E}">
        <p14:creationId xmlns:p14="http://schemas.microsoft.com/office/powerpoint/2010/main" val="330658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F2489-C461-F094-0A70-A53D1EA0F720}"/>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E822BDA0-002D-E4F1-63D5-560294D188CD}"/>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spc="-1" dirty="0">
                <a:solidFill>
                  <a:srgbClr val="000000"/>
                </a:solidFill>
                <a:latin typeface="charter"/>
                <a:cs typeface="Arial" pitchFamily="34" charset="0"/>
              </a:rPr>
              <a:t>Mengapa visualisasi data penting?</a:t>
            </a:r>
            <a:endParaRPr lang="id-ID" sz="4000" b="0" strike="noStrike" spc="-1" dirty="0">
              <a:latin typeface="charter"/>
              <a:cs typeface="Arial" pitchFamily="34" charset="0"/>
            </a:endParaRPr>
          </a:p>
        </p:txBody>
      </p:sp>
      <p:sp>
        <p:nvSpPr>
          <p:cNvPr id="234" name="TextShape 2">
            <a:extLst>
              <a:ext uri="{FF2B5EF4-FFF2-40B4-BE49-F238E27FC236}">
                <a16:creationId xmlns:a16="http://schemas.microsoft.com/office/drawing/2014/main" id="{89AB524C-229D-28DA-089D-C9CC809DB64D}"/>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Dengan menggunakan informasi visual, visualisasi data menawarkan metode yang cepat dan efisien untuk menyebarkan informasi. </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Selain itu, praktik ini dapat membantu perusahaan dalam mengidentifikasi variabel-variabel yang memengaruhi :</a:t>
            </a:r>
          </a:p>
          <a:p>
            <a:pPr marL="914760" lvl="1" indent="-457200" algn="just">
              <a:lnSpc>
                <a:spcPct val="90000"/>
              </a:lnSpc>
              <a:spcBef>
                <a:spcPts val="561"/>
              </a:spcBef>
              <a:buSzPct val="100014"/>
              <a:buFont typeface="Wingdings" panose="05000000000000000000" pitchFamily="2" charset="2"/>
              <a:buChar char="ü"/>
            </a:pPr>
            <a:r>
              <a:rPr lang="en-US" sz="2400" spc="-1" dirty="0">
                <a:solidFill>
                  <a:srgbClr val="000000"/>
                </a:solidFill>
                <a:latin typeface="charter"/>
                <a:cs typeface="Arial" pitchFamily="34" charset="0"/>
              </a:rPr>
              <a:t>Perilaku konsumen.</a:t>
            </a:r>
          </a:p>
          <a:p>
            <a:pPr marL="914760" lvl="1" indent="-457200" algn="just">
              <a:lnSpc>
                <a:spcPct val="90000"/>
              </a:lnSpc>
              <a:spcBef>
                <a:spcPts val="561"/>
              </a:spcBef>
              <a:buSzPct val="100014"/>
              <a:buFont typeface="Wingdings" panose="05000000000000000000" pitchFamily="2" charset="2"/>
              <a:buChar char="ü"/>
            </a:pPr>
            <a:r>
              <a:rPr lang="en-US" sz="2400" spc="-1" dirty="0">
                <a:solidFill>
                  <a:srgbClr val="000000"/>
                </a:solidFill>
                <a:latin typeface="charter"/>
                <a:cs typeface="Arial" pitchFamily="34" charset="0"/>
              </a:rPr>
              <a:t>Menyoroti area-area bermasalah atau area yang membutuhkan lebih banyak perhatian.</a:t>
            </a:r>
          </a:p>
          <a:p>
            <a:pPr marL="914760" lvl="1" indent="-457200" algn="just">
              <a:lnSpc>
                <a:spcPct val="90000"/>
              </a:lnSpc>
              <a:spcBef>
                <a:spcPts val="561"/>
              </a:spcBef>
              <a:buSzPct val="100014"/>
              <a:buFont typeface="Wingdings" panose="05000000000000000000" pitchFamily="2" charset="2"/>
              <a:buChar char="ü"/>
            </a:pPr>
            <a:r>
              <a:rPr lang="en-US" sz="2400" spc="-1" dirty="0">
                <a:solidFill>
                  <a:srgbClr val="000000"/>
                </a:solidFill>
                <a:latin typeface="charter"/>
                <a:cs typeface="Arial" pitchFamily="34" charset="0"/>
              </a:rPr>
              <a:t>Meningkatkan penyimpanan data oleh para pemangku kepentingan.</a:t>
            </a:r>
          </a:p>
          <a:p>
            <a:pPr marL="914760" lvl="1" indent="-457200" algn="just">
              <a:lnSpc>
                <a:spcPct val="90000"/>
              </a:lnSpc>
              <a:spcBef>
                <a:spcPts val="561"/>
              </a:spcBef>
              <a:buSzPct val="100014"/>
              <a:buFont typeface="Wingdings" panose="05000000000000000000" pitchFamily="2" charset="2"/>
              <a:buChar char="ü"/>
            </a:pPr>
            <a:r>
              <a:rPr lang="en-US" sz="2400" spc="-1" dirty="0">
                <a:solidFill>
                  <a:srgbClr val="000000"/>
                </a:solidFill>
                <a:latin typeface="charter"/>
                <a:cs typeface="Arial" pitchFamily="34" charset="0"/>
              </a:rPr>
              <a:t>Menentukan waktu dan lokasi terbaik untuk menempatkan produk tertentu.</a:t>
            </a:r>
          </a:p>
          <a:p>
            <a:pPr marL="914760" lvl="1" indent="-457200" algn="just">
              <a:lnSpc>
                <a:spcPct val="90000"/>
              </a:lnSpc>
              <a:spcBef>
                <a:spcPts val="561"/>
              </a:spcBef>
              <a:buSzPct val="100014"/>
              <a:buFont typeface="Wingdings" panose="05000000000000000000" pitchFamily="2" charset="2"/>
              <a:buChar char="ü"/>
            </a:pPr>
            <a:r>
              <a:rPr lang="en-US" sz="2400" spc="-1" dirty="0">
                <a:solidFill>
                  <a:srgbClr val="000000"/>
                </a:solidFill>
                <a:latin typeface="charter"/>
                <a:cs typeface="Arial" pitchFamily="34" charset="0"/>
              </a:rPr>
              <a:t>meramalkan volume penjualan.</a:t>
            </a:r>
            <a:endParaRPr lang="id-ID" sz="2400" strike="noStrike" spc="-1" dirty="0">
              <a:solidFill>
                <a:srgbClr val="000000"/>
              </a:solidFill>
              <a:latin typeface="charter"/>
              <a:cs typeface="Arial" pitchFamily="34" charset="0"/>
            </a:endParaRPr>
          </a:p>
        </p:txBody>
      </p:sp>
    </p:spTree>
    <p:extLst>
      <p:ext uri="{BB962C8B-B14F-4D97-AF65-F5344CB8AC3E}">
        <p14:creationId xmlns:p14="http://schemas.microsoft.com/office/powerpoint/2010/main" val="278532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A626-9AE2-E56A-7514-88747AF933EB}"/>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8DA07EBD-A123-750F-1EF4-A82B92CBD656}"/>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Tujuan Visualisasi Data</a:t>
            </a:r>
            <a:endParaRPr lang="id-ID" sz="4000" b="0" strike="noStrike" spc="-1" dirty="0">
              <a:latin typeface="charter"/>
              <a:cs typeface="Arial" pitchFamily="34" charset="0"/>
            </a:endParaRPr>
          </a:p>
        </p:txBody>
      </p:sp>
      <p:sp>
        <p:nvSpPr>
          <p:cNvPr id="234" name="TextShape 2">
            <a:extLst>
              <a:ext uri="{FF2B5EF4-FFF2-40B4-BE49-F238E27FC236}">
                <a16:creationId xmlns:a16="http://schemas.microsoft.com/office/drawing/2014/main" id="{E8409608-B471-4173-5DFF-DC8739EFA496}"/>
              </a:ext>
            </a:extLst>
          </p:cNvPr>
          <p:cNvSpPr txBox="1"/>
          <p:nvPr/>
        </p:nvSpPr>
        <p:spPr>
          <a:xfrm>
            <a:off x="838080" y="1373040"/>
            <a:ext cx="10515240" cy="4803480"/>
          </a:xfrm>
          <a:prstGeom prst="rect">
            <a:avLst/>
          </a:prstGeom>
          <a:noFill/>
          <a:ln w="9360">
            <a:noFill/>
          </a:ln>
        </p:spPr>
        <p:txBody>
          <a:bodyPr>
            <a:noAutofit/>
          </a:bodyPr>
          <a:lstStyle/>
          <a:p>
            <a:pPr marL="457200" indent="-457200" algn="just" fontAlgn="base">
              <a:lnSpc>
                <a:spcPct val="100000"/>
              </a:lnSpc>
              <a:buFont typeface="Wingdings" panose="05000000000000000000" pitchFamily="2" charset="2"/>
              <a:buChar char="Ø"/>
            </a:pPr>
            <a:r>
              <a:rPr lang="en-ID" sz="2800" dirty="0">
                <a:latin typeface="charter"/>
                <a:ea typeface="Tahoma" panose="020B0604030504040204" pitchFamily="34" charset="0"/>
                <a:cs typeface="Tahoma" panose="020B0604030504040204" pitchFamily="34" charset="0"/>
              </a:rPr>
              <a:t>Mempresentasikan data dan informasi</a:t>
            </a:r>
          </a:p>
          <a:p>
            <a:pPr algn="just" fontAlgn="base">
              <a:lnSpc>
                <a:spcPct val="100000"/>
              </a:lnSpc>
            </a:pPr>
            <a:r>
              <a:rPr lang="en-ID" sz="2800" dirty="0">
                <a:latin typeface="charter"/>
                <a:ea typeface="Tahoma" panose="020B0604030504040204" pitchFamily="34" charset="0"/>
                <a:cs typeface="Tahoma" panose="020B0604030504040204" pitchFamily="34" charset="0"/>
              </a:rPr>
              <a:t>Tujuan utama dari visualisasi data adalah untuk mengkomunikasikan informasi secara jelas dan efisien kepada pengguna. </a:t>
            </a:r>
          </a:p>
          <a:p>
            <a:pPr algn="just" fontAlgn="base">
              <a:lnSpc>
                <a:spcPct val="100000"/>
              </a:lnSpc>
            </a:pPr>
            <a:endParaRPr lang="en-ID" sz="2800" dirty="0">
              <a:latin typeface="charter"/>
              <a:ea typeface="Tahoma" panose="020B0604030504040204" pitchFamily="34" charset="0"/>
              <a:cs typeface="Tahoma" panose="020B0604030504040204" pitchFamily="34" charset="0"/>
            </a:endParaRPr>
          </a:p>
          <a:p>
            <a:pPr marL="457200" indent="-457200" algn="just" fontAlgn="base">
              <a:lnSpc>
                <a:spcPct val="100000"/>
              </a:lnSpc>
              <a:buFont typeface="Wingdings" panose="05000000000000000000" pitchFamily="2" charset="2"/>
              <a:buChar char="Ø"/>
            </a:pPr>
            <a:r>
              <a:rPr lang="en-ID" sz="2800" dirty="0">
                <a:latin typeface="charter"/>
                <a:ea typeface="Tahoma" panose="020B0604030504040204" pitchFamily="34" charset="0"/>
                <a:cs typeface="Tahoma" panose="020B0604030504040204" pitchFamily="34" charset="0"/>
              </a:rPr>
              <a:t>Membantu proses eksplorasi data</a:t>
            </a:r>
          </a:p>
          <a:p>
            <a:pPr algn="just" fontAlgn="base">
              <a:lnSpc>
                <a:spcPct val="100000"/>
              </a:lnSpc>
            </a:pPr>
            <a:r>
              <a:rPr lang="en-ID" sz="2800" dirty="0">
                <a:latin typeface="charter"/>
                <a:ea typeface="Tahoma" panose="020B0604030504040204" pitchFamily="34" charset="0"/>
                <a:cs typeface="Tahoma" panose="020B0604030504040204" pitchFamily="34" charset="0"/>
              </a:rPr>
              <a:t>Visualisasi data yang efektif merupakan langkah awal dalam sebuah analisis data yang baik. Hal ini dikarenakan data yang ditampilkan secara visual dapat menunjukkan pola-pola yang tidak bisa disampaikan oleh data berupa teks atau angka. Sehingga proses analisis data adalah dapat dibuat dengan grafik-grafik atau bentuk visual lainnya</a:t>
            </a:r>
          </a:p>
          <a:p>
            <a:pPr algn="just" fontAlgn="base">
              <a:lnSpc>
                <a:spcPct val="100000"/>
              </a:lnSpc>
            </a:pPr>
            <a:endParaRPr lang="en-ID" sz="2800" dirty="0">
              <a:latin typeface="charter"/>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44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08BEE-B661-4DE6-ABDF-94B268D3E030}"/>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19DA1BA7-3706-BF1E-BEC3-AACAE509EE9E}"/>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Tujuan Visualisasi Data</a:t>
            </a:r>
            <a:endParaRPr lang="id-ID" sz="4000" spc="-1" dirty="0">
              <a:latin typeface="charter"/>
              <a:cs typeface="Arial" pitchFamily="34" charset="0"/>
            </a:endParaRPr>
          </a:p>
        </p:txBody>
      </p:sp>
      <p:sp>
        <p:nvSpPr>
          <p:cNvPr id="234" name="TextShape 2">
            <a:extLst>
              <a:ext uri="{FF2B5EF4-FFF2-40B4-BE49-F238E27FC236}">
                <a16:creationId xmlns:a16="http://schemas.microsoft.com/office/drawing/2014/main" id="{F21C450F-6EF1-F4BA-5680-A4218B348FC8}"/>
              </a:ext>
            </a:extLst>
          </p:cNvPr>
          <p:cNvSpPr txBox="1"/>
          <p:nvPr/>
        </p:nvSpPr>
        <p:spPr>
          <a:xfrm>
            <a:off x="838080" y="1373040"/>
            <a:ext cx="10515240" cy="4803480"/>
          </a:xfrm>
          <a:prstGeom prst="rect">
            <a:avLst/>
          </a:prstGeom>
          <a:noFill/>
          <a:ln w="9360">
            <a:noFill/>
          </a:ln>
        </p:spPr>
        <p:txBody>
          <a:bodyPr>
            <a:noAutofit/>
          </a:bodyPr>
          <a:lstStyle/>
          <a:p>
            <a:pPr marL="457200" indent="-457200" algn="just" fontAlgn="base">
              <a:lnSpc>
                <a:spcPct val="100000"/>
              </a:lnSpc>
              <a:buFont typeface="Wingdings" panose="05000000000000000000" pitchFamily="2" charset="2"/>
              <a:buChar char="Ø"/>
            </a:pPr>
            <a:r>
              <a:rPr lang="en-ID" sz="2800" dirty="0">
                <a:latin typeface="charter"/>
                <a:ea typeface="Tahoma" panose="020B0604030504040204" pitchFamily="34" charset="0"/>
                <a:cs typeface="Tahoma" panose="020B0604030504040204" pitchFamily="34" charset="0"/>
              </a:rPr>
              <a:t>Metode untuk analisis data</a:t>
            </a:r>
          </a:p>
          <a:p>
            <a:pPr algn="just" fontAlgn="base">
              <a:lnSpc>
                <a:spcPct val="100000"/>
              </a:lnSpc>
            </a:pPr>
            <a:r>
              <a:rPr lang="en-ID" sz="2800" dirty="0">
                <a:latin typeface="charter"/>
                <a:ea typeface="Tahoma" panose="020B0604030504040204" pitchFamily="34" charset="0"/>
                <a:cs typeface="Tahoma" panose="020B0604030504040204" pitchFamily="34" charset="0"/>
              </a:rPr>
              <a:t>Konsep ini memunculkan istilah analisis visual</a:t>
            </a:r>
            <a:r>
              <a:rPr lang="en-ID" sz="2800" i="1" dirty="0">
                <a:latin typeface="charter"/>
                <a:ea typeface="Tahoma" panose="020B0604030504040204" pitchFamily="34" charset="0"/>
                <a:cs typeface="Tahoma" panose="020B0604030504040204" pitchFamily="34" charset="0"/>
              </a:rPr>
              <a:t>.</a:t>
            </a:r>
            <a:r>
              <a:rPr lang="en-ID" sz="2800" dirty="0">
                <a:latin typeface="charter"/>
                <a:ea typeface="Tahoma" panose="020B0604030504040204" pitchFamily="34" charset="0"/>
                <a:cs typeface="Tahoma" panose="020B0604030504040204" pitchFamily="34" charset="0"/>
              </a:rPr>
              <a:t> Analisis visual adalah proses melakukan penalaran analitik (</a:t>
            </a:r>
            <a:r>
              <a:rPr lang="en-ID" sz="2800" i="1" dirty="0">
                <a:latin typeface="charter"/>
                <a:ea typeface="Tahoma" panose="020B0604030504040204" pitchFamily="34" charset="0"/>
                <a:cs typeface="Tahoma" panose="020B0604030504040204" pitchFamily="34" charset="0"/>
              </a:rPr>
              <a:t>reasoning analytics</a:t>
            </a:r>
            <a:r>
              <a:rPr lang="en-ID" sz="2800" dirty="0">
                <a:latin typeface="charter"/>
                <a:ea typeface="Tahoma" panose="020B0604030504040204" pitchFamily="34" charset="0"/>
                <a:cs typeface="Tahoma" panose="020B0604030504040204" pitchFamily="34" charset="0"/>
              </a:rPr>
              <a:t>) dengan didukung oleh antarmuka visual yang interaktif. Dengan bertumbuhnya kumpulan data yang semakin cepat, metode ini memungkinkan untuk pembuat keputusan berbasis informasi dan pengetahuan. </a:t>
            </a:r>
          </a:p>
        </p:txBody>
      </p:sp>
    </p:spTree>
    <p:extLst>
      <p:ext uri="{BB962C8B-B14F-4D97-AF65-F5344CB8AC3E}">
        <p14:creationId xmlns:p14="http://schemas.microsoft.com/office/powerpoint/2010/main" val="119994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AC0F2-F1D1-5068-91E7-0D8D8B2D3B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CC28E4-89E9-2F2C-C01D-9AB2280C4D8E}"/>
              </a:ext>
            </a:extLst>
          </p:cNvPr>
          <p:cNvPicPr>
            <a:picLocks noChangeAspect="1"/>
          </p:cNvPicPr>
          <p:nvPr/>
        </p:nvPicPr>
        <p:blipFill>
          <a:blip r:embed="rId2"/>
          <a:stretch>
            <a:fillRect/>
          </a:stretch>
        </p:blipFill>
        <p:spPr>
          <a:xfrm>
            <a:off x="1653155" y="1412776"/>
            <a:ext cx="8885690" cy="4389500"/>
          </a:xfrm>
          <a:prstGeom prst="rect">
            <a:avLst/>
          </a:prstGeom>
        </p:spPr>
      </p:pic>
      <p:sp>
        <p:nvSpPr>
          <p:cNvPr id="6" name="TextShape 1">
            <a:extLst>
              <a:ext uri="{FF2B5EF4-FFF2-40B4-BE49-F238E27FC236}">
                <a16:creationId xmlns:a16="http://schemas.microsoft.com/office/drawing/2014/main" id="{8C432137-DC5C-CD83-8530-0FBFFEFB3621}"/>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a:t>
            </a:r>
            <a:endParaRPr lang="id-ID" sz="4000" spc="-1" dirty="0">
              <a:latin typeface="charter"/>
              <a:cs typeface="Arial" pitchFamily="34" charset="0"/>
            </a:endParaRPr>
          </a:p>
        </p:txBody>
      </p:sp>
    </p:spTree>
    <p:extLst>
      <p:ext uri="{BB962C8B-B14F-4D97-AF65-F5344CB8AC3E}">
        <p14:creationId xmlns:p14="http://schemas.microsoft.com/office/powerpoint/2010/main" val="39906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FDEFB-D15F-2A99-3585-BCA7565320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B4D4AA-DC86-02F3-350C-EFAE23C4DAC4}"/>
              </a:ext>
            </a:extLst>
          </p:cNvPr>
          <p:cNvPicPr>
            <a:picLocks noChangeAspect="1"/>
          </p:cNvPicPr>
          <p:nvPr/>
        </p:nvPicPr>
        <p:blipFill>
          <a:blip r:embed="rId2"/>
          <a:stretch>
            <a:fillRect/>
          </a:stretch>
        </p:blipFill>
        <p:spPr>
          <a:xfrm>
            <a:off x="1653155" y="1412776"/>
            <a:ext cx="8885690" cy="4359018"/>
          </a:xfrm>
          <a:prstGeom prst="rect">
            <a:avLst/>
          </a:prstGeom>
        </p:spPr>
      </p:pic>
      <p:sp>
        <p:nvSpPr>
          <p:cNvPr id="5" name="TextShape 1">
            <a:extLst>
              <a:ext uri="{FF2B5EF4-FFF2-40B4-BE49-F238E27FC236}">
                <a16:creationId xmlns:a16="http://schemas.microsoft.com/office/drawing/2014/main" id="{974CDF53-EFDE-6BE1-506A-975EC2DACDB5}"/>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a:t>
            </a:r>
            <a:endParaRPr lang="id-ID" sz="4000" spc="-1" dirty="0">
              <a:latin typeface="charter"/>
              <a:cs typeface="Arial" pitchFamily="34" charset="0"/>
            </a:endParaRPr>
          </a:p>
        </p:txBody>
      </p:sp>
    </p:spTree>
    <p:extLst>
      <p:ext uri="{BB962C8B-B14F-4D97-AF65-F5344CB8AC3E}">
        <p14:creationId xmlns:p14="http://schemas.microsoft.com/office/powerpoint/2010/main" val="5593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5892-F421-59F3-24A1-7F119B642543}"/>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7DAF525B-7B71-66B5-037C-9DD22E54BBEC}"/>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Manfaat Visualisasi Data</a:t>
            </a:r>
            <a:endParaRPr lang="id-ID" sz="4000" spc="-1" dirty="0">
              <a:latin typeface="charter"/>
              <a:cs typeface="Arial" pitchFamily="34" charset="0"/>
            </a:endParaRPr>
          </a:p>
        </p:txBody>
      </p:sp>
      <p:sp>
        <p:nvSpPr>
          <p:cNvPr id="234" name="TextShape 2">
            <a:extLst>
              <a:ext uri="{FF2B5EF4-FFF2-40B4-BE49-F238E27FC236}">
                <a16:creationId xmlns:a16="http://schemas.microsoft.com/office/drawing/2014/main" id="{4950D8B4-F054-5B4F-35A9-7FE35919CD78}"/>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Kemampuan untuk menyerap informasi dengan cepat, meningkatkan wawasan, dan membuat keputusan yang lebih cepat.</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Peningkatan pemahaman tentang langkah selanjutnya yang harus diambil untuk meningkatkan organisasi. </a:t>
            </a:r>
          </a:p>
        </p:txBody>
      </p:sp>
    </p:spTree>
    <p:extLst>
      <p:ext uri="{BB962C8B-B14F-4D97-AF65-F5344CB8AC3E}">
        <p14:creationId xmlns:p14="http://schemas.microsoft.com/office/powerpoint/2010/main" val="167240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2AE3B-55A0-1482-E0F1-3781767F6532}"/>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92EA6793-A9F8-370F-6F45-DD123CCB0A35}"/>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Manfaat Visualisasi Data</a:t>
            </a:r>
            <a:endParaRPr lang="id-ID" sz="4000" spc="-1" dirty="0">
              <a:latin typeface="charter"/>
              <a:cs typeface="Arial" pitchFamily="34" charset="0"/>
            </a:endParaRPr>
          </a:p>
        </p:txBody>
      </p:sp>
      <p:sp>
        <p:nvSpPr>
          <p:cNvPr id="234" name="TextShape 2">
            <a:extLst>
              <a:ext uri="{FF2B5EF4-FFF2-40B4-BE49-F238E27FC236}">
                <a16:creationId xmlns:a16="http://schemas.microsoft.com/office/drawing/2014/main" id="{EAEE28C9-5D8C-D7ED-8E30-145895DF2A02}"/>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Peningkatan kemampuan untuk mempertahankan minat audiens dengan informasi yang dapat mereka pahami.</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Distribusi informasi yang mudah yang meningkatkan kesempatan untuk berbagi wawasan dengan semua orang yang terlibat.</a:t>
            </a:r>
          </a:p>
        </p:txBody>
      </p:sp>
    </p:spTree>
    <p:extLst>
      <p:ext uri="{BB962C8B-B14F-4D97-AF65-F5344CB8AC3E}">
        <p14:creationId xmlns:p14="http://schemas.microsoft.com/office/powerpoint/2010/main" val="324783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D05B3-33E6-E36A-56B2-D1994C46509C}"/>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E5D5E35C-773B-1108-0A9F-9A34609AF02A}"/>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Manfaat Visualisasi Data</a:t>
            </a:r>
            <a:endParaRPr lang="id-ID" sz="4000" spc="-1" dirty="0">
              <a:latin typeface="charter"/>
              <a:cs typeface="Arial" pitchFamily="34" charset="0"/>
            </a:endParaRPr>
          </a:p>
        </p:txBody>
      </p:sp>
      <p:sp>
        <p:nvSpPr>
          <p:cNvPr id="234" name="TextShape 2">
            <a:extLst>
              <a:ext uri="{FF2B5EF4-FFF2-40B4-BE49-F238E27FC236}">
                <a16:creationId xmlns:a16="http://schemas.microsoft.com/office/drawing/2014/main" id="{2C710F9C-D478-A746-22D4-27529BDCDA4F}"/>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Menghilangkan kebutuhan akan ilmuwan data karena data lebih mudah diakses dan dimengerti; dan</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Peningkatan kemampuan untuk menindaklanjuti temuan dengan cepat dan, oleh karena itu, mencapai kesuksesan dengan kecepatan yang lebih tinggi dan lebih sedikit kesalahan.</a:t>
            </a:r>
            <a:endParaRPr lang="id-ID" sz="2800" spc="-1" dirty="0">
              <a:solidFill>
                <a:srgbClr val="000000"/>
              </a:solidFill>
              <a:latin typeface="charter"/>
              <a:cs typeface="Arial" pitchFamily="34" charset="0"/>
            </a:endParaRPr>
          </a:p>
        </p:txBody>
      </p:sp>
    </p:spTree>
    <p:extLst>
      <p:ext uri="{BB962C8B-B14F-4D97-AF65-F5344CB8AC3E}">
        <p14:creationId xmlns:p14="http://schemas.microsoft.com/office/powerpoint/2010/main" val="155465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5CB7A-3E63-13A2-E0AF-5448586C0E3C}"/>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60AB84AE-6B71-142E-CCCC-74EB735B3177}"/>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a:t>
            </a:r>
            <a:endParaRPr lang="id-ID" sz="4000" spc="-1" dirty="0">
              <a:latin typeface="charter"/>
              <a:cs typeface="Arial" pitchFamily="34" charset="0"/>
            </a:endParaRPr>
          </a:p>
        </p:txBody>
      </p:sp>
      <p:sp>
        <p:nvSpPr>
          <p:cNvPr id="234" name="TextShape 2">
            <a:extLst>
              <a:ext uri="{FF2B5EF4-FFF2-40B4-BE49-F238E27FC236}">
                <a16:creationId xmlns:a16="http://schemas.microsoft.com/office/drawing/2014/main" id="{F95143B8-D0B6-3979-B83F-FE68636F87F7}"/>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Proyek-proyek yang melibatkan data besar dan analisis data semakin populer, yang meningkatkan pentingnya visualisasi. Pembelajaran mesin semakin banyak digunakan oleh bisnis untuk mengumpulkan data dalam jumlah besar yang bisa jadi lambat dan sulit untuk disaring, dipahami, dan dijelaskan.</a:t>
            </a:r>
            <a:endParaRPr lang="id-ID" sz="2800" strike="noStrike" spc="-1" dirty="0">
              <a:solidFill>
                <a:srgbClr val="000000"/>
              </a:solidFill>
              <a:latin typeface="charter"/>
              <a:cs typeface="Arial" pitchFamily="34" charset="0"/>
            </a:endParaRPr>
          </a:p>
        </p:txBody>
      </p:sp>
    </p:spTree>
    <p:extLst>
      <p:ext uri="{BB962C8B-B14F-4D97-AF65-F5344CB8AC3E}">
        <p14:creationId xmlns:p14="http://schemas.microsoft.com/office/powerpoint/2010/main" val="201345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838080" y="365040"/>
            <a:ext cx="10515240" cy="649080"/>
          </a:xfrm>
          <a:prstGeom prst="rect">
            <a:avLst/>
          </a:prstGeom>
          <a:noFill/>
          <a:ln>
            <a:noFill/>
          </a:ln>
        </p:spPr>
        <p:txBody>
          <a:bodyPr anchor="ctr">
            <a:noAutofit/>
          </a:bodyPr>
          <a:lstStyle/>
          <a:p>
            <a:pPr>
              <a:lnSpc>
                <a:spcPct val="90000"/>
              </a:lnSpc>
            </a:pPr>
            <a:r>
              <a:rPr lang="en-ID" sz="4000" b="0" strike="noStrike" spc="-1" dirty="0">
                <a:latin typeface="charter"/>
                <a:cs typeface="Arial" pitchFamily="34" charset="0"/>
              </a:rPr>
              <a:t>Tujuan Perkuliahan</a:t>
            </a:r>
            <a:endParaRPr lang="id-ID" sz="4000" b="0" strike="noStrike" spc="-1" dirty="0">
              <a:latin typeface="charter"/>
              <a:cs typeface="Arial" pitchFamily="34" charset="0"/>
            </a:endParaRPr>
          </a:p>
        </p:txBody>
      </p:sp>
      <p:sp>
        <p:nvSpPr>
          <p:cNvPr id="234" name="TextShape 2"/>
          <p:cNvSpPr txBox="1"/>
          <p:nvPr/>
        </p:nvSpPr>
        <p:spPr>
          <a:xfrm>
            <a:off x="838080" y="1373040"/>
            <a:ext cx="10515240" cy="4803480"/>
          </a:xfrm>
          <a:prstGeom prst="rect">
            <a:avLst/>
          </a:prstGeom>
          <a:noFill/>
          <a:ln w="9360">
            <a:noFill/>
          </a:ln>
        </p:spPr>
        <p:txBody>
          <a:bodyPr>
            <a:noAutofit/>
          </a:bodyPr>
          <a:lstStyle/>
          <a:p>
            <a:pPr marL="571860" indent="-571500" algn="just">
              <a:lnSpc>
                <a:spcPct val="90000"/>
              </a:lnSpc>
              <a:spcBef>
                <a:spcPts val="561"/>
              </a:spcBef>
              <a:buSzPct val="100014"/>
              <a:buFont typeface="Wingdings" panose="05000000000000000000" pitchFamily="2" charset="2"/>
              <a:buChar char="Ø"/>
            </a:pPr>
            <a:r>
              <a:rPr lang="id-ID" sz="3200" spc="-1" dirty="0">
                <a:solidFill>
                  <a:srgbClr val="000000"/>
                </a:solidFill>
                <a:latin typeface="charter"/>
                <a:cs typeface="Arial" pitchFamily="34" charset="0"/>
              </a:rPr>
              <a:t>Mahasiswa mampu memahami konsep </a:t>
            </a:r>
            <a:r>
              <a:rPr lang="en-US" sz="3200" spc="-1" dirty="0">
                <a:solidFill>
                  <a:srgbClr val="000000"/>
                </a:solidFill>
                <a:latin typeface="charter"/>
                <a:cs typeface="Arial" pitchFamily="34" charset="0"/>
              </a:rPr>
              <a:t>Visualisasi Data</a:t>
            </a:r>
            <a:r>
              <a:rPr lang="en-ID" sz="3200" spc="-1" dirty="0">
                <a:solidFill>
                  <a:srgbClr val="000000"/>
                </a:solidFill>
                <a:latin typeface="charter"/>
                <a:cs typeface="Arial" pitchFamily="34" charset="0"/>
              </a:rPr>
              <a:t>.</a:t>
            </a:r>
          </a:p>
          <a:p>
            <a:pPr marL="571860" indent="-571500" algn="just">
              <a:lnSpc>
                <a:spcPct val="90000"/>
              </a:lnSpc>
              <a:spcBef>
                <a:spcPts val="561"/>
              </a:spcBef>
              <a:buSzPct val="100014"/>
              <a:buFont typeface="Wingdings" panose="05000000000000000000" pitchFamily="2" charset="2"/>
              <a:buChar char="Ø"/>
            </a:pPr>
            <a:endParaRPr lang="en-ID" sz="3200" spc="-1" dirty="0">
              <a:solidFill>
                <a:srgbClr val="000000"/>
              </a:solidFill>
              <a:latin typeface="charter"/>
              <a:cs typeface="Arial" pitchFamily="34" charset="0"/>
            </a:endParaRPr>
          </a:p>
          <a:p>
            <a:pPr marL="571860" indent="-571500" algn="just">
              <a:lnSpc>
                <a:spcPct val="90000"/>
              </a:lnSpc>
              <a:spcBef>
                <a:spcPts val="561"/>
              </a:spcBef>
              <a:buSzPct val="100014"/>
              <a:buFont typeface="Wingdings" panose="05000000000000000000" pitchFamily="2" charset="2"/>
              <a:buChar char="Ø"/>
            </a:pPr>
            <a:r>
              <a:rPr lang="id-ID" sz="3200" spc="-1" dirty="0">
                <a:solidFill>
                  <a:srgbClr val="000000"/>
                </a:solidFill>
                <a:latin typeface="charter"/>
                <a:cs typeface="Arial" pitchFamily="34" charset="0"/>
              </a:rPr>
              <a:t>Mahasiswa </a:t>
            </a:r>
            <a:r>
              <a:rPr lang="en-ID" sz="3200" spc="-1" dirty="0">
                <a:solidFill>
                  <a:srgbClr val="000000"/>
                </a:solidFill>
                <a:latin typeface="charter"/>
                <a:cs typeface="Arial" pitchFamily="34" charset="0"/>
              </a:rPr>
              <a:t>mampu </a:t>
            </a:r>
            <a:r>
              <a:rPr lang="id-ID" sz="3200" spc="-1" dirty="0">
                <a:solidFill>
                  <a:srgbClr val="000000"/>
                </a:solidFill>
                <a:latin typeface="charter"/>
                <a:cs typeface="Arial" pitchFamily="34" charset="0"/>
              </a:rPr>
              <a:t>menjelaskan konsep </a:t>
            </a:r>
            <a:r>
              <a:rPr lang="en-US" sz="3200" spc="-1" dirty="0">
                <a:solidFill>
                  <a:srgbClr val="000000"/>
                </a:solidFill>
                <a:latin typeface="charter"/>
                <a:cs typeface="Arial" pitchFamily="34" charset="0"/>
              </a:rPr>
              <a:t>Visualisasi Data</a:t>
            </a:r>
            <a:r>
              <a:rPr lang="en-ID" sz="3200" spc="-1" dirty="0">
                <a:solidFill>
                  <a:srgbClr val="000000"/>
                </a:solidFill>
                <a:latin typeface="charter"/>
                <a:cs typeface="Arial" pitchFamily="34" charset="0"/>
              </a:rPr>
              <a:t>.</a:t>
            </a:r>
            <a:endParaRPr lang="id-ID" sz="3200" strike="noStrike" spc="-1" dirty="0">
              <a:solidFill>
                <a:srgbClr val="000000"/>
              </a:solidFill>
              <a:latin typeface="charter"/>
              <a:cs typeface="Arial" pitchFamily="34" charset="0"/>
            </a:endParaRPr>
          </a:p>
        </p:txBody>
      </p:sp>
    </p:spTree>
    <p:extLst>
      <p:ext uri="{BB962C8B-B14F-4D97-AF65-F5344CB8AC3E}">
        <p14:creationId xmlns:p14="http://schemas.microsoft.com/office/powerpoint/2010/main" val="340289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7DB7-6C75-56F4-0424-2FF9547BA36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FC3ADB7-E8D2-6D32-8912-285FAA42A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40642"/>
            <a:ext cx="9217024" cy="5921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2C21C9-6258-0463-0F93-4481EFA15C19}"/>
              </a:ext>
            </a:extLst>
          </p:cNvPr>
          <p:cNvSpPr txBox="1"/>
          <p:nvPr/>
        </p:nvSpPr>
        <p:spPr>
          <a:xfrm>
            <a:off x="335360" y="6062615"/>
            <a:ext cx="10515240" cy="261610"/>
          </a:xfrm>
          <a:prstGeom prst="rect">
            <a:avLst/>
          </a:prstGeom>
          <a:noFill/>
        </p:spPr>
        <p:txBody>
          <a:bodyPr wrap="square">
            <a:spAutoFit/>
          </a:bodyPr>
          <a:lstStyle/>
          <a:p>
            <a:r>
              <a:rPr lang="en-US" sz="1050" dirty="0"/>
              <a:t>https://www.brandingmag.com/2020/05/26/the-power-of-data-visualization-in-finding-insights/</a:t>
            </a:r>
          </a:p>
        </p:txBody>
      </p:sp>
    </p:spTree>
    <p:extLst>
      <p:ext uri="{BB962C8B-B14F-4D97-AF65-F5344CB8AC3E}">
        <p14:creationId xmlns:p14="http://schemas.microsoft.com/office/powerpoint/2010/main" val="243474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38C23-967C-4E06-86F2-5065C2E861AC}"/>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CBB10FBA-594A-2FF9-9A42-9A5483490FC3}"/>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B7BEFBDA-3E05-094E-3B0A-63EF0E57E23A}"/>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Visualisasi menawarkan cara untuk mempercepat dalam menyajikan informasi kepada pemilik bisnis dan pemangku kepentingan dengan cara yang mudah dimengerti. </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Diagram lingkaran, histogram, dan grafik perusahaan hanyalah beberapa contoh metode visualisasi standar yang sering digunakan dengan data besar. Namun, metode ini juga menggunakan representasi yang lebih rumit, seperti heat map, chart, dll. </a:t>
            </a:r>
          </a:p>
        </p:txBody>
      </p:sp>
    </p:spTree>
    <p:extLst>
      <p:ext uri="{BB962C8B-B14F-4D97-AF65-F5344CB8AC3E}">
        <p14:creationId xmlns:p14="http://schemas.microsoft.com/office/powerpoint/2010/main" val="32712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0B8D-C9C2-4FB1-4758-EC2F14476541}"/>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D6ADEAC2-1F6A-BE26-88B4-10F547D00C15}"/>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Representasi Visual</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6922CB8A-A91A-2766-34B9-CECC0F93ACC7}"/>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 Membuat keputusan tentang bagaimana akan menggambarkan data secara visual.</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Pemahaman subjek yang dapat diakses oleh audiens.</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Memilih bagan yang tepat.</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Untuk menunjukkan fitur-fitur data yang menurut pengguna paling relevan.</a:t>
            </a:r>
          </a:p>
        </p:txBody>
      </p:sp>
    </p:spTree>
    <p:extLst>
      <p:ext uri="{BB962C8B-B14F-4D97-AF65-F5344CB8AC3E}">
        <p14:creationId xmlns:p14="http://schemas.microsoft.com/office/powerpoint/2010/main" val="122913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6E80-E58F-F0BD-731C-9DEBC706A00F}"/>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9C871319-3A33-1D23-4C18-4967DC1E191A}"/>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Representasi Visual</a:t>
            </a:r>
            <a:endParaRPr lang="id-ID" sz="4000" spc="-1" dirty="0">
              <a:latin typeface="Arial Narrow" pitchFamily="34" charset="0"/>
              <a:cs typeface="Arial" pitchFamily="34" charset="0"/>
            </a:endParaRPr>
          </a:p>
        </p:txBody>
      </p:sp>
      <p:pic>
        <p:nvPicPr>
          <p:cNvPr id="3" name="Picture 2">
            <a:extLst>
              <a:ext uri="{FF2B5EF4-FFF2-40B4-BE49-F238E27FC236}">
                <a16:creationId xmlns:a16="http://schemas.microsoft.com/office/drawing/2014/main" id="{07268CA1-88F8-99EF-562F-33B753B43979}"/>
              </a:ext>
            </a:extLst>
          </p:cNvPr>
          <p:cNvPicPr>
            <a:picLocks noChangeAspect="1"/>
          </p:cNvPicPr>
          <p:nvPr/>
        </p:nvPicPr>
        <p:blipFill>
          <a:blip r:embed="rId3"/>
          <a:stretch>
            <a:fillRect/>
          </a:stretch>
        </p:blipFill>
        <p:spPr>
          <a:xfrm>
            <a:off x="983432" y="1340768"/>
            <a:ext cx="10603616" cy="4536504"/>
          </a:xfrm>
          <a:prstGeom prst="rect">
            <a:avLst/>
          </a:prstGeom>
        </p:spPr>
      </p:pic>
    </p:spTree>
    <p:extLst>
      <p:ext uri="{BB962C8B-B14F-4D97-AF65-F5344CB8AC3E}">
        <p14:creationId xmlns:p14="http://schemas.microsoft.com/office/powerpoint/2010/main" val="26655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0B2C7-8E2D-3E4A-FDFC-686D7278DD83}"/>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77B030DA-E4A2-9319-C87A-F65B31D3D9AC}"/>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Presentasi</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BF953EC9-92E0-7926-8EAE-ECBB03C1075D}"/>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Menyangkut semua keputusan desain lainnya yang membentuk susunan lengkap dari visualisasi apa pun. </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Bagaimana kita memilih untuk ‘mengemas’ sebuah karya visualisasi. </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Mencakup pilihan desain seperti: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Kemungkinan penerapan interaktif</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Penggunaan warna</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Komposisi</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Dll</a:t>
            </a:r>
          </a:p>
        </p:txBody>
      </p:sp>
    </p:spTree>
    <p:extLst>
      <p:ext uri="{BB962C8B-B14F-4D97-AF65-F5344CB8AC3E}">
        <p14:creationId xmlns:p14="http://schemas.microsoft.com/office/powerpoint/2010/main" val="31384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C234-A2E3-87F0-0E7D-0E232BC00FDB}"/>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19CCD52F-3EB1-4F58-5460-EEDEFED9BAD3}"/>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a:t>
            </a:r>
            <a:endParaRPr lang="id-ID" sz="4000" b="0" strike="noStrike" spc="-1" dirty="0">
              <a:latin typeface="Arial Narrow" pitchFamily="34" charset="0"/>
              <a:cs typeface="Arial" pitchFamily="34" charset="0"/>
            </a:endParaRPr>
          </a:p>
        </p:txBody>
      </p:sp>
      <p:pic>
        <p:nvPicPr>
          <p:cNvPr id="3" name="Picture 2">
            <a:extLst>
              <a:ext uri="{FF2B5EF4-FFF2-40B4-BE49-F238E27FC236}">
                <a16:creationId xmlns:a16="http://schemas.microsoft.com/office/drawing/2014/main" id="{6B534CFB-6854-4CAA-7D79-69085563D0F0}"/>
              </a:ext>
            </a:extLst>
          </p:cNvPr>
          <p:cNvPicPr>
            <a:picLocks noChangeAspect="1"/>
          </p:cNvPicPr>
          <p:nvPr/>
        </p:nvPicPr>
        <p:blipFill>
          <a:blip r:embed="rId3"/>
          <a:stretch>
            <a:fillRect/>
          </a:stretch>
        </p:blipFill>
        <p:spPr>
          <a:xfrm>
            <a:off x="1309016" y="1412776"/>
            <a:ext cx="9573367" cy="4752528"/>
          </a:xfrm>
          <a:prstGeom prst="rect">
            <a:avLst/>
          </a:prstGeom>
        </p:spPr>
      </p:pic>
    </p:spTree>
    <p:extLst>
      <p:ext uri="{BB962C8B-B14F-4D97-AF65-F5344CB8AC3E}">
        <p14:creationId xmlns:p14="http://schemas.microsoft.com/office/powerpoint/2010/main" val="59452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5A14-8C16-BC78-A1C3-50C0E58EFC49}"/>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D0702E08-169B-AADB-7EB1-80751A0C5DE8}"/>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Perceiving (Memahami)</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3620EBDD-A674-E39D-DEC5-C4D2FEEA42BC}"/>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Menerjemahkan bagaimana data diwakili untuk membentuk pengamatan awal tentang fitur utama data yang ditampilkan: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Bagan apa yang digunakan?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Item data apa yang diwakili?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Asosiasi nilai apa yang diwakili oleh atribut?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Rentang nilai apa yang ditampilkan?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Apakah data dan representasinya dapat dipercaya?</a:t>
            </a:r>
          </a:p>
        </p:txBody>
      </p:sp>
    </p:spTree>
    <p:extLst>
      <p:ext uri="{BB962C8B-B14F-4D97-AF65-F5344CB8AC3E}">
        <p14:creationId xmlns:p14="http://schemas.microsoft.com/office/powerpoint/2010/main" val="1613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6A2DE-ED57-06F4-26DD-9DA1A43DF9FD}"/>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75D966A5-2021-D8E7-4DC6-F9D5AD201987}"/>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Perceiving (Memahami)</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4C7BCC08-04CB-3B52-E2C7-A08F39FC6676}"/>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 Pengamatan awal mulai terbentuk tentang karakteristik utama tampilan: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Fitur apa yang dapat diamati (bentuk, pola, perbedaan, atau hubungan)?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Di mana nilai terbesar, menengah dan terkecil?</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Di mana nilai yang paling banyak dan paling sedikit? Di mana rata-rata atau normalnya? ( penilaian secara global ).</a:t>
            </a:r>
          </a:p>
        </p:txBody>
      </p:sp>
    </p:spTree>
    <p:extLst>
      <p:ext uri="{BB962C8B-B14F-4D97-AF65-F5344CB8AC3E}">
        <p14:creationId xmlns:p14="http://schemas.microsoft.com/office/powerpoint/2010/main" val="23230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56E88-208A-D96D-6508-9AD28A986855}"/>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9A0640E3-CECD-711B-C2E2-341B17C1DD08}"/>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Interpreting (</a:t>
            </a:r>
            <a:r>
              <a:rPr lang="en-US" sz="4000" spc="-1" dirty="0">
                <a:solidFill>
                  <a:srgbClr val="000000"/>
                </a:solidFill>
                <a:latin typeface="charter"/>
                <a:cs typeface="Arial" pitchFamily="34" charset="0"/>
              </a:rPr>
              <a:t>Menafsirkan</a:t>
            </a:r>
            <a:r>
              <a:rPr lang="en-US" sz="4000" dirty="0">
                <a:latin typeface="charter"/>
              </a:rPr>
              <a:t>)</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26A2C895-6E64-4E4F-59DF-42E9388FE51F}"/>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Menerjemahkan pengamatan ini ke dalam makna kuantitatif dan/atau kualitatif.</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Menafsirkan melibatkan penggabungan antara apa yang telah diamati dengan apa yang diketahui tentang subjek.</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Apa arti dari apa yang telah dilihat, mengingat subjek tersebut?</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Fitur apa yang menarik (bentuk, pola, perbedaan, atau hubungan ) ?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Fitur apa yang diharapkan atau tidak diharapkan? </a:t>
            </a:r>
          </a:p>
          <a:p>
            <a:pPr marL="914760" lvl="1" indent="-457200" algn="just">
              <a:lnSpc>
                <a:spcPct val="90000"/>
              </a:lnSpc>
              <a:spcBef>
                <a:spcPts val="561"/>
              </a:spcBef>
              <a:buSzPct val="100014"/>
              <a:buFont typeface="Wingdings" panose="05000000000000000000" pitchFamily="2" charset="2"/>
              <a:buChar char="ü"/>
            </a:pPr>
            <a:r>
              <a:rPr lang="en-US" sz="2800" spc="-1" dirty="0">
                <a:solidFill>
                  <a:srgbClr val="000000"/>
                </a:solidFill>
                <a:latin typeface="charter"/>
                <a:cs typeface="Arial" pitchFamily="34" charset="0"/>
              </a:rPr>
              <a:t>Fitur apa yang penting mengingat subjeknya?</a:t>
            </a:r>
          </a:p>
        </p:txBody>
      </p:sp>
    </p:spTree>
    <p:extLst>
      <p:ext uri="{BB962C8B-B14F-4D97-AF65-F5344CB8AC3E}">
        <p14:creationId xmlns:p14="http://schemas.microsoft.com/office/powerpoint/2010/main" val="120754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88BE1-7101-504F-802C-6A3F9E2EC666}"/>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C6676C01-16E8-DD40-6F57-17419414DC5D}"/>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Comprehending (</a:t>
            </a:r>
            <a:r>
              <a:rPr lang="en-US" sz="4000" spc="-1" dirty="0">
                <a:solidFill>
                  <a:srgbClr val="000000"/>
                </a:solidFill>
                <a:latin typeface="charter"/>
                <a:cs typeface="Arial" pitchFamily="34" charset="0"/>
              </a:rPr>
              <a:t>Menyimpulkan</a:t>
            </a:r>
            <a:r>
              <a:rPr lang="en-US" sz="4000" dirty="0">
                <a:latin typeface="charter"/>
              </a:rPr>
              <a:t>)</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0C6A501A-873D-954A-6E46-26453F794D05}"/>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Pengguna mempertimbangkan apa arti penafsiran tersebut bagi diri mereka sendiri.</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Apa yang dapat disimpulkan sebagai sesuatu yang penting bagi pengguna tentang penafsiran yang telah dibuat? </a:t>
            </a:r>
          </a:p>
          <a:p>
            <a:pPr marL="914760" lvl="1" indent="-457200" algn="just">
              <a:lnSpc>
                <a:spcPct val="90000"/>
              </a:lnSpc>
              <a:spcBef>
                <a:spcPts val="561"/>
              </a:spcBef>
              <a:buSzPct val="100014"/>
              <a:buFont typeface="Wingdings" panose="05000000000000000000" pitchFamily="2" charset="2"/>
              <a:buChar char="ü"/>
            </a:pPr>
            <a:r>
              <a:rPr lang="en-US" sz="2000" spc="-1" dirty="0">
                <a:solidFill>
                  <a:srgbClr val="000000"/>
                </a:solidFill>
                <a:latin typeface="charter"/>
                <a:cs typeface="Arial" pitchFamily="34" charset="0"/>
              </a:rPr>
              <a:t>Apa yang telah dipelajari? </a:t>
            </a:r>
          </a:p>
          <a:p>
            <a:pPr marL="914760" lvl="1" indent="-457200" algn="just">
              <a:lnSpc>
                <a:spcPct val="90000"/>
              </a:lnSpc>
              <a:spcBef>
                <a:spcPts val="561"/>
              </a:spcBef>
              <a:buSzPct val="100014"/>
              <a:buFont typeface="Wingdings" panose="05000000000000000000" pitchFamily="2" charset="2"/>
              <a:buChar char="ü"/>
            </a:pPr>
            <a:r>
              <a:rPr lang="en-US" sz="2000" spc="-1" dirty="0">
                <a:solidFill>
                  <a:srgbClr val="000000"/>
                </a:solidFill>
                <a:latin typeface="charter"/>
                <a:cs typeface="Arial" pitchFamily="34" charset="0"/>
              </a:rPr>
              <a:t>Apakah itu memperkuat atau berbeda dengan pengetahuan yang sudah ada? </a:t>
            </a:r>
          </a:p>
          <a:p>
            <a:pPr marL="914760" lvl="1" indent="-457200" algn="just">
              <a:lnSpc>
                <a:spcPct val="90000"/>
              </a:lnSpc>
              <a:spcBef>
                <a:spcPts val="561"/>
              </a:spcBef>
              <a:buSzPct val="100014"/>
              <a:buFont typeface="Wingdings" panose="05000000000000000000" pitchFamily="2" charset="2"/>
              <a:buChar char="ü"/>
            </a:pPr>
            <a:r>
              <a:rPr lang="en-US" sz="2000" spc="-1" dirty="0">
                <a:solidFill>
                  <a:srgbClr val="000000"/>
                </a:solidFill>
                <a:latin typeface="charter"/>
                <a:cs typeface="Arial" pitchFamily="34" charset="0"/>
              </a:rPr>
              <a:t>Apakah ada pengetahuan baru? </a:t>
            </a:r>
          </a:p>
          <a:p>
            <a:pPr marL="914760" lvl="1" indent="-457200" algn="just">
              <a:lnSpc>
                <a:spcPct val="90000"/>
              </a:lnSpc>
              <a:spcBef>
                <a:spcPts val="561"/>
              </a:spcBef>
              <a:buSzPct val="100014"/>
              <a:buFont typeface="Wingdings" panose="05000000000000000000" pitchFamily="2" charset="2"/>
              <a:buChar char="ü"/>
            </a:pPr>
            <a:r>
              <a:rPr lang="en-US" sz="2000" spc="-1" dirty="0">
                <a:solidFill>
                  <a:srgbClr val="000000"/>
                </a:solidFill>
                <a:latin typeface="charter"/>
                <a:cs typeface="Arial" pitchFamily="34" charset="0"/>
              </a:rPr>
              <a:t>Apa yang dilakukan seseorang dengan pemahaman ini? </a:t>
            </a:r>
          </a:p>
          <a:p>
            <a:pPr marL="914760" lvl="1" indent="-457200" algn="just">
              <a:lnSpc>
                <a:spcPct val="90000"/>
              </a:lnSpc>
              <a:spcBef>
                <a:spcPts val="561"/>
              </a:spcBef>
              <a:buSzPct val="100014"/>
              <a:buFont typeface="Wingdings" panose="05000000000000000000" pitchFamily="2" charset="2"/>
              <a:buChar char="ü"/>
            </a:pPr>
            <a:r>
              <a:rPr lang="en-US" sz="2000" spc="-1" dirty="0">
                <a:solidFill>
                  <a:srgbClr val="000000"/>
                </a:solidFill>
                <a:latin typeface="charter"/>
                <a:cs typeface="Arial" pitchFamily="34" charset="0"/>
              </a:rPr>
              <a:t>Apakah ini hanya sekedar pengetahuan yang diperoleh atau sesuatu yang dapat menginspirasi tindakan, seperti membuat keputusan atau memotivasi perubahan perilaku?</a:t>
            </a:r>
          </a:p>
        </p:txBody>
      </p:sp>
    </p:spTree>
    <p:extLst>
      <p:ext uri="{BB962C8B-B14F-4D97-AF65-F5344CB8AC3E}">
        <p14:creationId xmlns:p14="http://schemas.microsoft.com/office/powerpoint/2010/main" val="392722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DB5BF-7A5A-9332-9835-59354E1E4BF7}"/>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1BAEC7C5-7137-0D88-A049-11B2B2435E34}"/>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b="0" strike="noStrike" spc="-1" dirty="0">
                <a:latin typeface="charter"/>
                <a:cs typeface="Arial" pitchFamily="34" charset="0"/>
              </a:rPr>
              <a:t>Visualisasi Data</a:t>
            </a:r>
            <a:endParaRPr lang="id-ID" sz="4000" b="0" strike="noStrike" spc="-1" dirty="0">
              <a:latin typeface="charter"/>
              <a:cs typeface="Arial" pitchFamily="34" charset="0"/>
            </a:endParaRPr>
          </a:p>
        </p:txBody>
      </p:sp>
      <p:pic>
        <p:nvPicPr>
          <p:cNvPr id="1026" name="Picture 2">
            <a:extLst>
              <a:ext uri="{FF2B5EF4-FFF2-40B4-BE49-F238E27FC236}">
                <a16:creationId xmlns:a16="http://schemas.microsoft.com/office/drawing/2014/main" id="{B2D47A30-F39C-4A2F-52CE-03E8F3EA8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80" y="1422892"/>
            <a:ext cx="3220704" cy="4557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6914F4-6FB3-6361-33EF-BAFECD672E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7808" y="1411768"/>
            <a:ext cx="3306276" cy="45684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B228E0-D619-8CD9-86A1-A4AB47BAD4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261" y="1444597"/>
            <a:ext cx="3459059" cy="456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6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ipe(down)">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wipe(down)">
                                      <p:cBhvr>
                                        <p:cTn id="2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560E3-E434-06B2-9DD9-6A8F8EC13C96}"/>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79F9BE19-A2B5-9C11-BB90-B2812FCABE40}"/>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KDD (Knowledge Discovery in Databases)</a:t>
            </a:r>
            <a:endParaRPr lang="id-ID" sz="4000" b="0" strike="noStrike" spc="-1" dirty="0">
              <a:latin typeface="Arial Narrow" pitchFamily="34" charset="0"/>
              <a:cs typeface="Arial" pitchFamily="34" charset="0"/>
            </a:endParaRPr>
          </a:p>
        </p:txBody>
      </p:sp>
      <p:pic>
        <p:nvPicPr>
          <p:cNvPr id="3" name="Picture 2">
            <a:extLst>
              <a:ext uri="{FF2B5EF4-FFF2-40B4-BE49-F238E27FC236}">
                <a16:creationId xmlns:a16="http://schemas.microsoft.com/office/drawing/2014/main" id="{982AA599-AD12-FCDB-CB7A-D6ADDE5A3C3A}"/>
              </a:ext>
            </a:extLst>
          </p:cNvPr>
          <p:cNvPicPr>
            <a:picLocks noChangeAspect="1"/>
          </p:cNvPicPr>
          <p:nvPr/>
        </p:nvPicPr>
        <p:blipFill>
          <a:blip r:embed="rId3"/>
          <a:stretch>
            <a:fillRect/>
          </a:stretch>
        </p:blipFill>
        <p:spPr>
          <a:xfrm>
            <a:off x="1972922" y="1484784"/>
            <a:ext cx="8245555" cy="4587638"/>
          </a:xfrm>
          <a:prstGeom prst="rect">
            <a:avLst/>
          </a:prstGeom>
        </p:spPr>
      </p:pic>
    </p:spTree>
    <p:extLst>
      <p:ext uri="{BB962C8B-B14F-4D97-AF65-F5344CB8AC3E}">
        <p14:creationId xmlns:p14="http://schemas.microsoft.com/office/powerpoint/2010/main" val="91102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B598-F1FD-2DAC-91E8-938D30A67839}"/>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D99B8BEA-76B9-7A1E-0295-D38827916B32}"/>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 </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401D6CD5-4B11-E60C-3343-99DB7D6D8337}"/>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3200" spc="-1" dirty="0">
                <a:solidFill>
                  <a:srgbClr val="000000"/>
                </a:solidFill>
                <a:latin typeface="charter"/>
                <a:cs typeface="Arial" pitchFamily="34" charset="0"/>
              </a:rPr>
              <a:t>Data Visual berdasarkan Area dan Ukuran.</a:t>
            </a:r>
          </a:p>
          <a:p>
            <a:pPr marL="457560" indent="-457200" algn="just">
              <a:lnSpc>
                <a:spcPct val="90000"/>
              </a:lnSpc>
              <a:spcBef>
                <a:spcPts val="561"/>
              </a:spcBef>
              <a:buSzPct val="100014"/>
              <a:buFont typeface="Wingdings" panose="05000000000000000000" pitchFamily="2" charset="2"/>
              <a:buChar char="Ø"/>
            </a:pPr>
            <a:r>
              <a:rPr lang="en-US" sz="3200" spc="-1" dirty="0">
                <a:solidFill>
                  <a:srgbClr val="000000"/>
                </a:solidFill>
                <a:latin typeface="charter"/>
                <a:cs typeface="Arial" pitchFamily="34" charset="0"/>
              </a:rPr>
              <a:t>Visualisasi Data berdasarkan Warna.</a:t>
            </a:r>
          </a:p>
          <a:p>
            <a:pPr marL="457560" indent="-457200" algn="just">
              <a:lnSpc>
                <a:spcPct val="90000"/>
              </a:lnSpc>
              <a:spcBef>
                <a:spcPts val="561"/>
              </a:spcBef>
              <a:buSzPct val="100014"/>
              <a:buFont typeface="Wingdings" panose="05000000000000000000" pitchFamily="2" charset="2"/>
              <a:buChar char="Ø"/>
            </a:pPr>
            <a:r>
              <a:rPr lang="en-US" sz="3200" spc="-1" dirty="0">
                <a:solidFill>
                  <a:srgbClr val="000000"/>
                </a:solidFill>
                <a:latin typeface="charter"/>
                <a:cs typeface="Arial" pitchFamily="34" charset="0"/>
              </a:rPr>
              <a:t>Visualisasi Data berdasarkan Gambar.</a:t>
            </a:r>
          </a:p>
          <a:p>
            <a:pPr marL="457560" indent="-457200" algn="just">
              <a:lnSpc>
                <a:spcPct val="90000"/>
              </a:lnSpc>
              <a:spcBef>
                <a:spcPts val="561"/>
              </a:spcBef>
              <a:buSzPct val="100014"/>
              <a:buFont typeface="Wingdings" panose="05000000000000000000" pitchFamily="2" charset="2"/>
              <a:buChar char="Ø"/>
            </a:pPr>
            <a:r>
              <a:rPr lang="en-US" sz="3200" dirty="0">
                <a:latin typeface="charter"/>
              </a:rPr>
              <a:t>Visualisasi Data berdasarkan Konsep.</a:t>
            </a:r>
          </a:p>
          <a:p>
            <a:pPr marL="457560" indent="-457200" algn="just">
              <a:lnSpc>
                <a:spcPct val="90000"/>
              </a:lnSpc>
              <a:spcBef>
                <a:spcPts val="561"/>
              </a:spcBef>
              <a:buSzPct val="100014"/>
              <a:buFont typeface="Wingdings" panose="05000000000000000000" pitchFamily="2" charset="2"/>
              <a:buChar char="Ø"/>
            </a:pPr>
            <a:r>
              <a:rPr lang="en-US" sz="3200" dirty="0">
                <a:latin typeface="charter"/>
              </a:rPr>
              <a:t>Visualisasi Data berdasarkan Grafik/Bagan.</a:t>
            </a:r>
            <a:endParaRPr lang="en-US" sz="3200" spc="-1" dirty="0">
              <a:solidFill>
                <a:srgbClr val="000000"/>
              </a:solidFill>
              <a:latin typeface="charter"/>
              <a:cs typeface="Arial" pitchFamily="34" charset="0"/>
            </a:endParaRPr>
          </a:p>
        </p:txBody>
      </p:sp>
    </p:spTree>
    <p:extLst>
      <p:ext uri="{BB962C8B-B14F-4D97-AF65-F5344CB8AC3E}">
        <p14:creationId xmlns:p14="http://schemas.microsoft.com/office/powerpoint/2010/main" val="21507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BF0D-A0B7-0D98-C9CB-2D1BC669AB4B}"/>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894A9368-555C-336C-3190-694304EEE984}"/>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 </a:t>
            </a:r>
            <a:endParaRPr lang="id-ID" sz="4000" b="0" strike="noStrike" spc="-1" dirty="0">
              <a:latin typeface="Arial Narrow" pitchFamily="34" charset="0"/>
              <a:cs typeface="Arial" pitchFamily="34" charset="0"/>
            </a:endParaRPr>
          </a:p>
        </p:txBody>
      </p:sp>
      <p:pic>
        <p:nvPicPr>
          <p:cNvPr id="2" name="Picture 1">
            <a:extLst>
              <a:ext uri="{FF2B5EF4-FFF2-40B4-BE49-F238E27FC236}">
                <a16:creationId xmlns:a16="http://schemas.microsoft.com/office/drawing/2014/main" id="{C9DEBFBC-ED2A-829F-D0C0-5EBB45BB5882}"/>
              </a:ext>
            </a:extLst>
          </p:cNvPr>
          <p:cNvPicPr>
            <a:picLocks noChangeAspect="1"/>
          </p:cNvPicPr>
          <p:nvPr/>
        </p:nvPicPr>
        <p:blipFill>
          <a:blip r:embed="rId3"/>
          <a:stretch>
            <a:fillRect/>
          </a:stretch>
        </p:blipFill>
        <p:spPr>
          <a:xfrm>
            <a:off x="827482" y="1412776"/>
            <a:ext cx="3900366" cy="1933703"/>
          </a:xfrm>
          <a:prstGeom prst="rect">
            <a:avLst/>
          </a:prstGeom>
        </p:spPr>
      </p:pic>
      <p:pic>
        <p:nvPicPr>
          <p:cNvPr id="3" name="Picture 2">
            <a:extLst>
              <a:ext uri="{FF2B5EF4-FFF2-40B4-BE49-F238E27FC236}">
                <a16:creationId xmlns:a16="http://schemas.microsoft.com/office/drawing/2014/main" id="{21373FB2-C250-DE65-0580-DF9D088526AE}"/>
              </a:ext>
            </a:extLst>
          </p:cNvPr>
          <p:cNvPicPr>
            <a:picLocks noChangeAspect="1"/>
          </p:cNvPicPr>
          <p:nvPr/>
        </p:nvPicPr>
        <p:blipFill>
          <a:blip r:embed="rId4"/>
          <a:stretch>
            <a:fillRect/>
          </a:stretch>
        </p:blipFill>
        <p:spPr>
          <a:xfrm>
            <a:off x="6116551" y="1374143"/>
            <a:ext cx="4382990" cy="2392483"/>
          </a:xfrm>
          <a:prstGeom prst="rect">
            <a:avLst/>
          </a:prstGeom>
        </p:spPr>
      </p:pic>
      <p:pic>
        <p:nvPicPr>
          <p:cNvPr id="4" name="Picture 3">
            <a:extLst>
              <a:ext uri="{FF2B5EF4-FFF2-40B4-BE49-F238E27FC236}">
                <a16:creationId xmlns:a16="http://schemas.microsoft.com/office/drawing/2014/main" id="{0D7E30FB-754A-9EE9-8281-FEAF8F4945F4}"/>
              </a:ext>
            </a:extLst>
          </p:cNvPr>
          <p:cNvPicPr>
            <a:picLocks noChangeAspect="1"/>
          </p:cNvPicPr>
          <p:nvPr/>
        </p:nvPicPr>
        <p:blipFill>
          <a:blip r:embed="rId5"/>
          <a:stretch>
            <a:fillRect/>
          </a:stretch>
        </p:blipFill>
        <p:spPr>
          <a:xfrm>
            <a:off x="838080" y="3933056"/>
            <a:ext cx="3900366" cy="1703989"/>
          </a:xfrm>
          <a:prstGeom prst="rect">
            <a:avLst/>
          </a:prstGeom>
        </p:spPr>
      </p:pic>
      <p:pic>
        <p:nvPicPr>
          <p:cNvPr id="5" name="Picture 4">
            <a:extLst>
              <a:ext uri="{FF2B5EF4-FFF2-40B4-BE49-F238E27FC236}">
                <a16:creationId xmlns:a16="http://schemas.microsoft.com/office/drawing/2014/main" id="{4B92105B-8EDC-F0AE-943B-FE7874266245}"/>
              </a:ext>
            </a:extLst>
          </p:cNvPr>
          <p:cNvPicPr>
            <a:picLocks noChangeAspect="1"/>
          </p:cNvPicPr>
          <p:nvPr/>
        </p:nvPicPr>
        <p:blipFill>
          <a:blip r:embed="rId6"/>
          <a:stretch>
            <a:fillRect/>
          </a:stretch>
        </p:blipFill>
        <p:spPr>
          <a:xfrm>
            <a:off x="6442411" y="4077072"/>
            <a:ext cx="3731270" cy="2095730"/>
          </a:xfrm>
          <a:prstGeom prst="rect">
            <a:avLst/>
          </a:prstGeom>
        </p:spPr>
      </p:pic>
    </p:spTree>
    <p:extLst>
      <p:ext uri="{BB962C8B-B14F-4D97-AF65-F5344CB8AC3E}">
        <p14:creationId xmlns:p14="http://schemas.microsoft.com/office/powerpoint/2010/main" val="28425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28BC-94F4-FC59-95F3-82FFDEC5896B}"/>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EA46C3B9-2080-A911-F675-ADD502E427D7}"/>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 </a:t>
            </a:r>
            <a:endParaRPr lang="id-ID" sz="4000" b="0" strike="noStrike" spc="-1" dirty="0">
              <a:latin typeface="Arial Narrow" pitchFamily="34" charset="0"/>
              <a:cs typeface="Arial" pitchFamily="34" charset="0"/>
            </a:endParaRPr>
          </a:p>
        </p:txBody>
      </p:sp>
      <p:pic>
        <p:nvPicPr>
          <p:cNvPr id="6" name="Picture 5">
            <a:extLst>
              <a:ext uri="{FF2B5EF4-FFF2-40B4-BE49-F238E27FC236}">
                <a16:creationId xmlns:a16="http://schemas.microsoft.com/office/drawing/2014/main" id="{CEC991B4-13A2-3871-07D0-61DB5DA8D13B}"/>
              </a:ext>
            </a:extLst>
          </p:cNvPr>
          <p:cNvPicPr>
            <a:picLocks noChangeAspect="1"/>
          </p:cNvPicPr>
          <p:nvPr/>
        </p:nvPicPr>
        <p:blipFill>
          <a:blip r:embed="rId3"/>
          <a:stretch>
            <a:fillRect/>
          </a:stretch>
        </p:blipFill>
        <p:spPr>
          <a:xfrm>
            <a:off x="1847528" y="1700808"/>
            <a:ext cx="8208912" cy="3870658"/>
          </a:xfrm>
          <a:prstGeom prst="rect">
            <a:avLst/>
          </a:prstGeom>
        </p:spPr>
      </p:pic>
    </p:spTree>
    <p:extLst>
      <p:ext uri="{BB962C8B-B14F-4D97-AF65-F5344CB8AC3E}">
        <p14:creationId xmlns:p14="http://schemas.microsoft.com/office/powerpoint/2010/main" val="266381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2869-B26B-71F0-8447-78D04CB7B908}"/>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8846BF41-856D-E87F-FB7A-46BEFC7F2CB2}"/>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 </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A1169A49-732E-0860-C6F0-15689E5386E5}"/>
              </a:ext>
            </a:extLst>
          </p:cNvPr>
          <p:cNvSpPr txBox="1"/>
          <p:nvPr/>
        </p:nvSpPr>
        <p:spPr>
          <a:xfrm>
            <a:off x="838080" y="1373040"/>
            <a:ext cx="10515240" cy="4803480"/>
          </a:xfrm>
          <a:prstGeom prst="rect">
            <a:avLst/>
          </a:prstGeom>
          <a:noFill/>
          <a:ln w="9360">
            <a:noFill/>
          </a:ln>
        </p:spPr>
        <p:txBody>
          <a:bodyPr>
            <a:noAutofit/>
          </a:bodyPr>
          <a:lstStyle/>
          <a:p>
            <a:pPr algn="just"/>
            <a:r>
              <a:rPr lang="en-ID" sz="2800" dirty="0">
                <a:latin typeface="charter"/>
              </a:rPr>
              <a:t>Langkah-Langkah Membuat Visualisasi Data</a:t>
            </a:r>
          </a:p>
          <a:p>
            <a:pPr marL="457200" indent="-457200" algn="just">
              <a:buFont typeface="Wingdings" panose="05000000000000000000" pitchFamily="2" charset="2"/>
              <a:buChar char="Ø"/>
            </a:pPr>
            <a:r>
              <a:rPr lang="en-ID" sz="2800" dirty="0">
                <a:latin typeface="charter"/>
              </a:rPr>
              <a:t>Tentukan Pertanyaan terkait data</a:t>
            </a:r>
          </a:p>
          <a:p>
            <a:pPr lvl="1" algn="just"/>
            <a:r>
              <a:rPr lang="en-ID" sz="2800" dirty="0">
                <a:latin typeface="charter"/>
              </a:rPr>
              <a:t>Identifikasi data yang tersedia dan mengetahui visualisasi data seperti apa yang akan digunakan untuk memudahkan pembacaan data tersebut.</a:t>
            </a:r>
          </a:p>
          <a:p>
            <a:pPr marL="457200" indent="-457200" algn="just">
              <a:buFont typeface="Wingdings" panose="05000000000000000000" pitchFamily="2" charset="2"/>
              <a:buChar char="Ø"/>
            </a:pPr>
            <a:endParaRPr lang="en-ID" sz="2800" dirty="0">
              <a:latin typeface="charter"/>
            </a:endParaRPr>
          </a:p>
          <a:p>
            <a:pPr marL="457200" indent="-457200" algn="just">
              <a:buFont typeface="Wingdings" panose="05000000000000000000" pitchFamily="2" charset="2"/>
              <a:buChar char="Ø"/>
            </a:pPr>
            <a:r>
              <a:rPr lang="en-ID" sz="2800" dirty="0">
                <a:latin typeface="charter"/>
              </a:rPr>
              <a:t>Pahami data dan tentukan bentuk visualnya.</a:t>
            </a:r>
          </a:p>
          <a:p>
            <a:pPr marL="457200" indent="-457200" algn="just">
              <a:buFont typeface="Wingdings" panose="05000000000000000000" pitchFamily="2" charset="2"/>
              <a:buChar char="Ø"/>
            </a:pPr>
            <a:endParaRPr lang="en-ID" sz="2800" dirty="0">
              <a:latin typeface="charter"/>
            </a:endParaRPr>
          </a:p>
        </p:txBody>
      </p:sp>
    </p:spTree>
    <p:extLst>
      <p:ext uri="{BB962C8B-B14F-4D97-AF65-F5344CB8AC3E}">
        <p14:creationId xmlns:p14="http://schemas.microsoft.com/office/powerpoint/2010/main" val="85796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A167E-567F-2716-0B82-864C03EEA6E9}"/>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D6563701-3469-DFAC-9DFC-C7CFDFBDDD99}"/>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 </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B86F3113-C431-4B9C-C82C-FC9DD8E87BA0}"/>
              </a:ext>
            </a:extLst>
          </p:cNvPr>
          <p:cNvSpPr txBox="1"/>
          <p:nvPr/>
        </p:nvSpPr>
        <p:spPr>
          <a:xfrm>
            <a:off x="838080" y="1373040"/>
            <a:ext cx="10515240" cy="4803480"/>
          </a:xfrm>
          <a:prstGeom prst="rect">
            <a:avLst/>
          </a:prstGeom>
          <a:noFill/>
          <a:ln w="9360">
            <a:noFill/>
          </a:ln>
        </p:spPr>
        <p:txBody>
          <a:bodyPr>
            <a:noAutofit/>
          </a:bodyPr>
          <a:lstStyle/>
          <a:p>
            <a:pPr marL="457200" indent="-457200" algn="just">
              <a:buFont typeface="Wingdings" panose="05000000000000000000" pitchFamily="2" charset="2"/>
              <a:buChar char="Ø"/>
            </a:pPr>
            <a:r>
              <a:rPr lang="en-ID" sz="2800" dirty="0">
                <a:latin typeface="charter"/>
              </a:rPr>
              <a:t>Identifikasi pesan yang ingin disampaikan</a:t>
            </a:r>
          </a:p>
          <a:p>
            <a:pPr lvl="1" algn="just"/>
            <a:r>
              <a:rPr lang="en-ID" sz="2800" dirty="0">
                <a:latin typeface="charter"/>
              </a:rPr>
              <a:t>Buatlah indikator yang paling informatif dari data yang </a:t>
            </a:r>
            <a:br>
              <a:rPr lang="en-ID" sz="2800" dirty="0">
                <a:latin typeface="charter"/>
              </a:rPr>
            </a:br>
            <a:r>
              <a:rPr lang="en-ID" sz="2800" dirty="0">
                <a:latin typeface="charter"/>
              </a:rPr>
              <a:t>ingin ditampilkan.</a:t>
            </a:r>
          </a:p>
          <a:p>
            <a:pPr algn="just"/>
            <a:endParaRPr lang="en-ID" sz="2800" dirty="0">
              <a:latin typeface="charter"/>
            </a:endParaRPr>
          </a:p>
          <a:p>
            <a:pPr marL="457200" indent="-457200" algn="just">
              <a:buFont typeface="Wingdings" panose="05000000000000000000" pitchFamily="2" charset="2"/>
              <a:buChar char="Ø"/>
            </a:pPr>
            <a:r>
              <a:rPr lang="en-ID" sz="2800" dirty="0">
                <a:latin typeface="charter"/>
              </a:rPr>
              <a:t>Pilih bentuk visual yang akan digunakan</a:t>
            </a:r>
          </a:p>
          <a:p>
            <a:pPr lvl="1" algn="just"/>
            <a:r>
              <a:rPr lang="en-ID" sz="2800" dirty="0">
                <a:latin typeface="charter"/>
              </a:rPr>
              <a:t>Pemilihan ini tentunya disesuaikan dengan isi data yang akan disampaikan. Berbeda data, berbeda pula tampilan visualnya.</a:t>
            </a:r>
          </a:p>
          <a:p>
            <a:pPr algn="just"/>
            <a:endParaRPr lang="en-ID" sz="2800" dirty="0">
              <a:latin typeface="charter"/>
            </a:endParaRPr>
          </a:p>
          <a:p>
            <a:pPr marL="457200" indent="-457200" algn="just">
              <a:buFont typeface="Wingdings" panose="05000000000000000000" pitchFamily="2" charset="2"/>
              <a:buChar char="Ø"/>
            </a:pPr>
            <a:r>
              <a:rPr lang="en-ID" sz="2800" dirty="0">
                <a:latin typeface="charter"/>
              </a:rPr>
              <a:t>Kreasikan dengan berbagai warna dan bentuk.</a:t>
            </a:r>
          </a:p>
        </p:txBody>
      </p:sp>
    </p:spTree>
    <p:extLst>
      <p:ext uri="{BB962C8B-B14F-4D97-AF65-F5344CB8AC3E}">
        <p14:creationId xmlns:p14="http://schemas.microsoft.com/office/powerpoint/2010/main" val="332686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AD91-29DA-7DE2-B3FA-F43A71722858}"/>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2D2764E2-DC07-8CD5-689F-A78EFE796457}"/>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dirty="0">
                <a:latin typeface="charter"/>
              </a:rPr>
              <a:t>Visualisasi Data </a:t>
            </a:r>
            <a:endParaRPr lang="id-ID" sz="4000" b="0" strike="noStrike" spc="-1" dirty="0">
              <a:latin typeface="Arial Narrow" pitchFamily="34" charset="0"/>
              <a:cs typeface="Arial" pitchFamily="34" charset="0"/>
            </a:endParaRPr>
          </a:p>
        </p:txBody>
      </p:sp>
      <p:sp>
        <p:nvSpPr>
          <p:cNvPr id="234" name="TextShape 2">
            <a:extLst>
              <a:ext uri="{FF2B5EF4-FFF2-40B4-BE49-F238E27FC236}">
                <a16:creationId xmlns:a16="http://schemas.microsoft.com/office/drawing/2014/main" id="{92DC31C4-4DDA-867D-73FB-19AC9C1108EC}"/>
              </a:ext>
            </a:extLst>
          </p:cNvPr>
          <p:cNvSpPr txBox="1"/>
          <p:nvPr/>
        </p:nvSpPr>
        <p:spPr>
          <a:xfrm>
            <a:off x="838080" y="1373040"/>
            <a:ext cx="10515240" cy="4803480"/>
          </a:xfrm>
          <a:prstGeom prst="rect">
            <a:avLst/>
          </a:prstGeom>
          <a:noFill/>
          <a:ln w="9360">
            <a:noFill/>
          </a:ln>
        </p:spPr>
        <p:txBody>
          <a:bodyPr>
            <a:noAutofit/>
          </a:bodyPr>
          <a:lstStyle/>
          <a:p>
            <a:pPr algn="ctr"/>
            <a:endParaRPr lang="en-ID" sz="3200" dirty="0">
              <a:latin typeface="charter"/>
            </a:endParaRPr>
          </a:p>
          <a:p>
            <a:pPr algn="ctr"/>
            <a:r>
              <a:rPr lang="en-ID" sz="3200" dirty="0">
                <a:latin typeface="charter"/>
              </a:rPr>
              <a:t>Visualisasi data memberikan gambaran yang jelas tentang makna informasi dengan memberikan konteks visual melalui peta atau grafik. Hal ini membuat data lebih alami untuk dipahami oleh pikiran manusia dan oleh karena itu membuatnya lebih mudah untuk mengidentifikasi tren, pola, </a:t>
            </a:r>
            <a:r>
              <a:rPr lang="en-ID" sz="3200" i="1" dirty="0">
                <a:latin typeface="charter"/>
              </a:rPr>
              <a:t>outlier</a:t>
            </a:r>
            <a:r>
              <a:rPr lang="en-ID" sz="3200" dirty="0">
                <a:latin typeface="charter"/>
              </a:rPr>
              <a:t> (penyimpangan) dalam kumpulan data yang besar</a:t>
            </a:r>
          </a:p>
        </p:txBody>
      </p:sp>
    </p:spTree>
    <p:extLst>
      <p:ext uri="{BB962C8B-B14F-4D97-AF65-F5344CB8AC3E}">
        <p14:creationId xmlns:p14="http://schemas.microsoft.com/office/powerpoint/2010/main" val="31920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xtShape 1"/>
          <p:cNvSpPr txBox="1"/>
          <p:nvPr/>
        </p:nvSpPr>
        <p:spPr>
          <a:xfrm>
            <a:off x="838080" y="365040"/>
            <a:ext cx="10515240" cy="649080"/>
          </a:xfrm>
          <a:prstGeom prst="rect">
            <a:avLst/>
          </a:prstGeom>
          <a:noFill/>
          <a:ln>
            <a:noFill/>
          </a:ln>
        </p:spPr>
        <p:txBody>
          <a:bodyPr anchor="ctr">
            <a:normAutofit/>
          </a:bodyPr>
          <a:lstStyle/>
          <a:p>
            <a:pPr>
              <a:lnSpc>
                <a:spcPct val="90000"/>
              </a:lnSpc>
            </a:pPr>
            <a:r>
              <a:rPr lang="en-ID" sz="4000" b="0" strike="noStrike" spc="-1" dirty="0">
                <a:latin typeface="charter"/>
              </a:rPr>
              <a:t>Kesimpulan</a:t>
            </a:r>
            <a:endParaRPr lang="id-ID" sz="4000" b="0" strike="noStrike" spc="-1" dirty="0">
              <a:latin typeface="charter"/>
            </a:endParaRPr>
          </a:p>
        </p:txBody>
      </p:sp>
      <p:sp>
        <p:nvSpPr>
          <p:cNvPr id="555" name="TextShape 2"/>
          <p:cNvSpPr txBox="1"/>
          <p:nvPr/>
        </p:nvSpPr>
        <p:spPr>
          <a:xfrm>
            <a:off x="838080" y="1373040"/>
            <a:ext cx="10515240" cy="4803480"/>
          </a:xfrm>
          <a:prstGeom prst="rect">
            <a:avLst/>
          </a:prstGeom>
          <a:noFill/>
          <a:ln>
            <a:noFill/>
          </a:ln>
        </p:spPr>
        <p:txBody>
          <a:bodyPr>
            <a:noAutofit/>
          </a:bodyPr>
          <a:lstStyle/>
          <a:p>
            <a:pPr marL="457560" indent="-457200" algn="just">
              <a:lnSpc>
                <a:spcPct val="90000"/>
              </a:lnSpc>
              <a:spcBef>
                <a:spcPts val="1001"/>
              </a:spcBef>
              <a:buClr>
                <a:srgbClr val="000000"/>
              </a:buClr>
              <a:buFont typeface="Wingdings" panose="05000000000000000000" pitchFamily="2" charset="2"/>
              <a:buChar char="Ø"/>
            </a:pPr>
            <a:r>
              <a:rPr lang="en-ID" sz="2800" spc="-1" dirty="0">
                <a:solidFill>
                  <a:srgbClr val="000000"/>
                </a:solidFill>
                <a:latin typeface="charter"/>
              </a:rPr>
              <a:t>Mahasiswa diharapkan mampu memahami konsep visualisasi data.</a:t>
            </a:r>
          </a:p>
          <a:p>
            <a:pPr marL="457560" indent="-457200" algn="just">
              <a:lnSpc>
                <a:spcPct val="90000"/>
              </a:lnSpc>
              <a:spcBef>
                <a:spcPts val="1001"/>
              </a:spcBef>
              <a:buClr>
                <a:srgbClr val="000000"/>
              </a:buClr>
              <a:buFont typeface="Wingdings" panose="05000000000000000000" pitchFamily="2" charset="2"/>
              <a:buChar char="Ø"/>
            </a:pPr>
            <a:endParaRPr lang="en-ID" sz="2800" spc="-1" dirty="0">
              <a:solidFill>
                <a:srgbClr val="000000"/>
              </a:solidFill>
              <a:latin typeface="charter"/>
            </a:endParaRPr>
          </a:p>
          <a:p>
            <a:pPr marL="457560" indent="-457200" algn="just">
              <a:lnSpc>
                <a:spcPct val="90000"/>
              </a:lnSpc>
              <a:spcBef>
                <a:spcPts val="1001"/>
              </a:spcBef>
              <a:buClr>
                <a:srgbClr val="000000"/>
              </a:buClr>
              <a:buFont typeface="Wingdings" panose="05000000000000000000" pitchFamily="2" charset="2"/>
              <a:buChar char="Ø"/>
            </a:pPr>
            <a:r>
              <a:rPr lang="en-ID" sz="2800" spc="-1" dirty="0">
                <a:solidFill>
                  <a:srgbClr val="000000"/>
                </a:solidFill>
                <a:latin typeface="charter"/>
              </a:rPr>
              <a:t>Mahasiswa diharapkan mampu menjelaskan konsep visualisasi data.</a:t>
            </a:r>
          </a:p>
        </p:txBody>
      </p:sp>
    </p:spTree>
    <p:extLst>
      <p:ext uri="{BB962C8B-B14F-4D97-AF65-F5344CB8AC3E}">
        <p14:creationId xmlns:p14="http://schemas.microsoft.com/office/powerpoint/2010/main" val="317134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Terimakasih atau Terima Kasih, Manakah Penulisan yang Benar? -  Kompasiana.com">
            <a:extLst>
              <a:ext uri="{FF2B5EF4-FFF2-40B4-BE49-F238E27FC236}">
                <a16:creationId xmlns:a16="http://schemas.microsoft.com/office/drawing/2014/main" id="{5B5CA5B4-E8BC-4B87-2DCB-75AD0AFF5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988840"/>
            <a:ext cx="19050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ORTALSATU.com - Ucapan Terima Kasih dalam Berbagai Bahasa">
            <a:extLst>
              <a:ext uri="{FF2B5EF4-FFF2-40B4-BE49-F238E27FC236}">
                <a16:creationId xmlns:a16="http://schemas.microsoft.com/office/drawing/2014/main" id="{72CF249B-1F45-FF9A-D8C4-4241C2AB1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160" y="1988840"/>
            <a:ext cx="257175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erima Kasih Terima Kasih Surat Terima Kasih, Terima Kasih, Tulisan, Terima  Kasih Clipart PNG Transparan Clipart dan File PSD untuk Unduh Gratis">
            <a:extLst>
              <a:ext uri="{FF2B5EF4-FFF2-40B4-BE49-F238E27FC236}">
                <a16:creationId xmlns:a16="http://schemas.microsoft.com/office/drawing/2014/main" id="{03DF9041-3D4C-C57D-36BF-7C52206E66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848" y="354424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06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2313-4061-0082-6BAC-B97767D5CB1D}"/>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521848EB-A95B-57AC-1232-0C046A3AD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16632"/>
            <a:ext cx="10081120" cy="61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6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DA5E2-05AC-8692-2579-9D3E64B59F5D}"/>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8C3CA296-80E5-1A5F-33CC-9035E003294C}"/>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id-ID" sz="4000" spc="-1" dirty="0">
                <a:latin typeface="charter"/>
                <a:cs typeface="Arial" pitchFamily="34" charset="0"/>
              </a:rPr>
              <a:t>Definisi: Data </a:t>
            </a:r>
          </a:p>
        </p:txBody>
      </p:sp>
      <p:sp>
        <p:nvSpPr>
          <p:cNvPr id="234" name="TextShape 2">
            <a:extLst>
              <a:ext uri="{FF2B5EF4-FFF2-40B4-BE49-F238E27FC236}">
                <a16:creationId xmlns:a16="http://schemas.microsoft.com/office/drawing/2014/main" id="{A76448C0-FD61-1534-46F7-AFA88C91EFFF}"/>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id-ID" sz="2800" b="1" spc="-1" dirty="0">
                <a:solidFill>
                  <a:srgbClr val="000000"/>
                </a:solidFill>
                <a:latin typeface="charter"/>
                <a:cs typeface="Arial" pitchFamily="34" charset="0"/>
              </a:rPr>
              <a:t>Navathe dan Elmasri, 2000</a:t>
            </a:r>
            <a:r>
              <a:rPr lang="id-ID" sz="2800" spc="-1" dirty="0">
                <a:solidFill>
                  <a:srgbClr val="000000"/>
                </a:solidFill>
                <a:latin typeface="charter"/>
                <a:cs typeface="Arial" pitchFamily="34" charset="0"/>
              </a:rPr>
              <a:t>: Data yaitu fakta yang dapat disimpan dan memiliki arti</a:t>
            </a:r>
            <a:r>
              <a:rPr lang="en-ID" sz="2800" spc="-1" dirty="0">
                <a:solidFill>
                  <a:srgbClr val="000000"/>
                </a:solidFill>
                <a:latin typeface="charter"/>
                <a:cs typeface="Arial" pitchFamily="34" charset="0"/>
              </a:rPr>
              <a:t>.</a:t>
            </a:r>
          </a:p>
          <a:p>
            <a:pPr marL="457560" indent="-457200" algn="just">
              <a:lnSpc>
                <a:spcPct val="90000"/>
              </a:lnSpc>
              <a:spcBef>
                <a:spcPts val="561"/>
              </a:spcBef>
              <a:buSzPct val="100014"/>
              <a:buFont typeface="Wingdings" panose="05000000000000000000" pitchFamily="2" charset="2"/>
              <a:buChar char="Ø"/>
            </a:pPr>
            <a:endParaRPr lang="en-ID" sz="2800" b="1"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id-ID" sz="2800" b="1" spc="-1" dirty="0">
                <a:solidFill>
                  <a:srgbClr val="000000"/>
                </a:solidFill>
                <a:latin typeface="charter"/>
                <a:cs typeface="Arial" pitchFamily="34" charset="0"/>
              </a:rPr>
              <a:t>Hoffer, Prescott, dan McFadden, 2005:</a:t>
            </a:r>
            <a:r>
              <a:rPr lang="id-ID" sz="2800" spc="-1" dirty="0">
                <a:solidFill>
                  <a:srgbClr val="000000"/>
                </a:solidFill>
                <a:latin typeface="charter"/>
                <a:cs typeface="Arial" pitchFamily="34" charset="0"/>
              </a:rPr>
              <a:t> Data yaitu sesuatu yang mewakilkan objek dan peristiwa yang memiliki arti dan sangat penting bagi pemakai atau </a:t>
            </a:r>
            <a:r>
              <a:rPr lang="id-ID" sz="2800" i="1" spc="-1" dirty="0">
                <a:solidFill>
                  <a:srgbClr val="000000"/>
                </a:solidFill>
                <a:latin typeface="charter"/>
                <a:cs typeface="Arial" pitchFamily="34" charset="0"/>
              </a:rPr>
              <a:t>user</a:t>
            </a:r>
            <a:r>
              <a:rPr lang="en-ID" sz="2800" spc="-1" dirty="0">
                <a:solidFill>
                  <a:srgbClr val="000000"/>
                </a:solidFill>
                <a:latin typeface="charter"/>
                <a:cs typeface="Arial" pitchFamily="34" charset="0"/>
              </a:rPr>
              <a:t>.</a:t>
            </a:r>
          </a:p>
          <a:p>
            <a:pPr marL="457560" indent="-457200" algn="just">
              <a:lnSpc>
                <a:spcPct val="90000"/>
              </a:lnSpc>
              <a:spcBef>
                <a:spcPts val="561"/>
              </a:spcBef>
              <a:buSzPct val="100014"/>
              <a:buFont typeface="Wingdings" panose="05000000000000000000" pitchFamily="2" charset="2"/>
              <a:buChar char="Ø"/>
            </a:pPr>
            <a:endParaRPr lang="en-ID" sz="2800" b="1"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id-ID" sz="2800" b="1" spc="-1" dirty="0">
                <a:solidFill>
                  <a:srgbClr val="000000"/>
                </a:solidFill>
                <a:latin typeface="charter"/>
                <a:cs typeface="Arial" pitchFamily="34" charset="0"/>
              </a:rPr>
              <a:t>Data</a:t>
            </a:r>
            <a:r>
              <a:rPr lang="id-ID" sz="2800" spc="-1" dirty="0">
                <a:solidFill>
                  <a:srgbClr val="000000"/>
                </a:solidFill>
                <a:latin typeface="charter"/>
                <a:cs typeface="Arial" pitchFamily="34" charset="0"/>
              </a:rPr>
              <a:t>: fakta, teks, hasil pengukuran, gambar, suara, dan video yang bernilai informasi</a:t>
            </a:r>
            <a:r>
              <a:rPr lang="en-ID" sz="2800" spc="-1" dirty="0">
                <a:solidFill>
                  <a:srgbClr val="000000"/>
                </a:solidFill>
                <a:latin typeface="charter"/>
                <a:cs typeface="Arial" pitchFamily="34" charset="0"/>
              </a:rPr>
              <a:t>.</a:t>
            </a:r>
            <a:endParaRPr lang="id-ID" sz="2800" spc="-1" dirty="0">
              <a:solidFill>
                <a:srgbClr val="000000"/>
              </a:solidFill>
              <a:latin typeface="charter"/>
              <a:cs typeface="Arial" pitchFamily="34" charset="0"/>
            </a:endParaRPr>
          </a:p>
        </p:txBody>
      </p:sp>
    </p:spTree>
    <p:extLst>
      <p:ext uri="{BB962C8B-B14F-4D97-AF65-F5344CB8AC3E}">
        <p14:creationId xmlns:p14="http://schemas.microsoft.com/office/powerpoint/2010/main" val="21316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7CBAC-568E-CFD6-40AA-592113D41A64}"/>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4E0343EA-AB1C-52E2-ADDE-A2C236BBAB38}"/>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spc="-1" dirty="0">
                <a:latin typeface="charter"/>
                <a:cs typeface="Arial" pitchFamily="34" charset="0"/>
              </a:rPr>
              <a:t>Visualisasi</a:t>
            </a:r>
            <a:endParaRPr lang="id-ID" sz="4000" spc="-1" dirty="0">
              <a:latin typeface="charter"/>
              <a:cs typeface="Arial" pitchFamily="34" charset="0"/>
            </a:endParaRPr>
          </a:p>
        </p:txBody>
      </p:sp>
      <p:pic>
        <p:nvPicPr>
          <p:cNvPr id="3" name="Picture 2">
            <a:extLst>
              <a:ext uri="{FF2B5EF4-FFF2-40B4-BE49-F238E27FC236}">
                <a16:creationId xmlns:a16="http://schemas.microsoft.com/office/drawing/2014/main" id="{8E25A0BA-9E77-6757-EF2B-15C14C17C3B7}"/>
              </a:ext>
            </a:extLst>
          </p:cNvPr>
          <p:cNvPicPr>
            <a:picLocks noChangeAspect="1"/>
          </p:cNvPicPr>
          <p:nvPr/>
        </p:nvPicPr>
        <p:blipFill>
          <a:blip r:embed="rId2"/>
          <a:stretch>
            <a:fillRect/>
          </a:stretch>
        </p:blipFill>
        <p:spPr>
          <a:xfrm>
            <a:off x="407368" y="1855054"/>
            <a:ext cx="11179509" cy="3147892"/>
          </a:xfrm>
          <a:prstGeom prst="rect">
            <a:avLst/>
          </a:prstGeom>
        </p:spPr>
      </p:pic>
    </p:spTree>
    <p:extLst>
      <p:ext uri="{BB962C8B-B14F-4D97-AF65-F5344CB8AC3E}">
        <p14:creationId xmlns:p14="http://schemas.microsoft.com/office/powerpoint/2010/main" val="119820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CBA58-908C-68CC-9A28-E2861F6D56AD}"/>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45C38D6F-2DE5-3512-9ADB-055B2CD582BC}"/>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spc="-1" dirty="0">
                <a:latin typeface="charter"/>
                <a:cs typeface="Arial" pitchFamily="34" charset="0"/>
              </a:rPr>
              <a:t>Visualisasi Data</a:t>
            </a:r>
            <a:endParaRPr lang="id-ID" sz="4000" spc="-1" dirty="0">
              <a:latin typeface="charter"/>
              <a:cs typeface="Arial" pitchFamily="34" charset="0"/>
            </a:endParaRPr>
          </a:p>
        </p:txBody>
      </p:sp>
      <p:pic>
        <p:nvPicPr>
          <p:cNvPr id="4" name="Picture 3">
            <a:extLst>
              <a:ext uri="{FF2B5EF4-FFF2-40B4-BE49-F238E27FC236}">
                <a16:creationId xmlns:a16="http://schemas.microsoft.com/office/drawing/2014/main" id="{F45923D4-6F95-CAC5-87DD-56770EACB1A7}"/>
              </a:ext>
            </a:extLst>
          </p:cNvPr>
          <p:cNvPicPr>
            <a:picLocks noChangeAspect="1"/>
          </p:cNvPicPr>
          <p:nvPr/>
        </p:nvPicPr>
        <p:blipFill>
          <a:blip r:embed="rId2"/>
          <a:stretch>
            <a:fillRect/>
          </a:stretch>
        </p:blipFill>
        <p:spPr>
          <a:xfrm>
            <a:off x="1980543" y="1412776"/>
            <a:ext cx="8230313" cy="4549534"/>
          </a:xfrm>
          <a:prstGeom prst="rect">
            <a:avLst/>
          </a:prstGeom>
        </p:spPr>
      </p:pic>
    </p:spTree>
    <p:extLst>
      <p:ext uri="{BB962C8B-B14F-4D97-AF65-F5344CB8AC3E}">
        <p14:creationId xmlns:p14="http://schemas.microsoft.com/office/powerpoint/2010/main" val="32130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spc="-1" dirty="0">
                <a:latin typeface="charter"/>
                <a:cs typeface="Arial" pitchFamily="34" charset="0"/>
              </a:rPr>
              <a:t>Visualisasi Data</a:t>
            </a:r>
            <a:endParaRPr lang="id-ID" sz="4000" spc="-1" dirty="0">
              <a:latin typeface="charter"/>
              <a:cs typeface="Arial" pitchFamily="34" charset="0"/>
            </a:endParaRPr>
          </a:p>
        </p:txBody>
      </p:sp>
      <p:sp>
        <p:nvSpPr>
          <p:cNvPr id="234" name="TextShape 2"/>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400" spc="-1" dirty="0">
                <a:solidFill>
                  <a:srgbClr val="000000"/>
                </a:solidFill>
                <a:latin typeface="charter"/>
                <a:cs typeface="Arial" pitchFamily="34" charset="0"/>
              </a:rPr>
              <a:t>Visualisasi data melibatkan penempatan informasi ke dalam konteks visual, seperti peta atau grafik, untuk mempermudah otak manusia dalam memahami dan menarik kesimpulan dari data. </a:t>
            </a:r>
          </a:p>
          <a:p>
            <a:pPr marL="457560" indent="-457200" algn="just">
              <a:lnSpc>
                <a:spcPct val="90000"/>
              </a:lnSpc>
              <a:spcBef>
                <a:spcPts val="561"/>
              </a:spcBef>
              <a:buSzPct val="100014"/>
              <a:buFont typeface="Wingdings" panose="05000000000000000000" pitchFamily="2" charset="2"/>
              <a:buChar char="Ø"/>
            </a:pPr>
            <a:endParaRPr lang="en-US" sz="24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ID" sz="2400" dirty="0">
                <a:latin typeface="charter"/>
              </a:rPr>
              <a:t>Visualisasi data dipakai untuk mempresentasikan data dengan grafik atau bagan untuk menampilkan info yang tersembunyi didalam data.</a:t>
            </a:r>
          </a:p>
          <a:p>
            <a:pPr marL="360" algn="just">
              <a:lnSpc>
                <a:spcPct val="90000"/>
              </a:lnSpc>
              <a:spcBef>
                <a:spcPts val="561"/>
              </a:spcBef>
              <a:buSzPct val="100014"/>
            </a:pPr>
            <a:endParaRPr lang="en-US" sz="2400" spc="-1" dirty="0">
              <a:solidFill>
                <a:srgbClr val="000000"/>
              </a:solidFill>
              <a:latin typeface="charter"/>
              <a:cs typeface="Arial" pitchFamily="34" charset="0"/>
            </a:endParaRPr>
          </a:p>
          <a:p>
            <a:pPr marL="457560" indent="-457200" algn="just">
              <a:lnSpc>
                <a:spcPct val="90000"/>
              </a:lnSpc>
              <a:spcBef>
                <a:spcPts val="561"/>
              </a:spcBef>
              <a:buSzPct val="100014"/>
              <a:buFont typeface="Wingdings" panose="05000000000000000000" pitchFamily="2" charset="2"/>
              <a:buChar char="Ø"/>
            </a:pPr>
            <a:r>
              <a:rPr lang="en-US" sz="2400" spc="-1" dirty="0">
                <a:solidFill>
                  <a:srgbClr val="000000"/>
                </a:solidFill>
                <a:latin typeface="charter"/>
                <a:cs typeface="Arial" pitchFamily="34" charset="0"/>
              </a:rPr>
              <a:t>Tujuan utama visualisasi data adalah untuk mempermudah menemukan pola, tren, dan anomaly dalam kumpulan data yang besar. Istilah grafik informasi, visualisasi data, dan grafik statistik sering digunakan secara bergantian.</a:t>
            </a:r>
            <a:endParaRPr lang="id-ID" sz="2400" strike="noStrike" spc="-1" dirty="0">
              <a:solidFill>
                <a:srgbClr val="000000"/>
              </a:solidFill>
              <a:latin typeface="charter"/>
              <a:cs typeface="Arial" pitchFamily="34" charset="0"/>
            </a:endParaRPr>
          </a:p>
        </p:txBody>
      </p:sp>
    </p:spTree>
    <p:extLst>
      <p:ext uri="{BB962C8B-B14F-4D97-AF65-F5344CB8AC3E}">
        <p14:creationId xmlns:p14="http://schemas.microsoft.com/office/powerpoint/2010/main" val="59725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8DBC-5085-B076-27CA-D520A14519C9}"/>
            </a:ext>
          </a:extLst>
        </p:cNvPr>
        <p:cNvGrpSpPr/>
        <p:nvPr/>
      </p:nvGrpSpPr>
      <p:grpSpPr>
        <a:xfrm>
          <a:off x="0" y="0"/>
          <a:ext cx="0" cy="0"/>
          <a:chOff x="0" y="0"/>
          <a:chExt cx="0" cy="0"/>
        </a:xfrm>
      </p:grpSpPr>
      <p:sp>
        <p:nvSpPr>
          <p:cNvPr id="233" name="TextShape 1">
            <a:extLst>
              <a:ext uri="{FF2B5EF4-FFF2-40B4-BE49-F238E27FC236}">
                <a16:creationId xmlns:a16="http://schemas.microsoft.com/office/drawing/2014/main" id="{6E21D23C-F6D4-8B75-0226-3DCB8BA5D533}"/>
              </a:ext>
            </a:extLst>
          </p:cNvPr>
          <p:cNvSpPr txBox="1"/>
          <p:nvPr/>
        </p:nvSpPr>
        <p:spPr>
          <a:xfrm>
            <a:off x="838080" y="365040"/>
            <a:ext cx="10515240" cy="649080"/>
          </a:xfrm>
          <a:prstGeom prst="rect">
            <a:avLst/>
          </a:prstGeom>
          <a:noFill/>
          <a:ln>
            <a:noFill/>
          </a:ln>
        </p:spPr>
        <p:txBody>
          <a:bodyPr anchor="ctr">
            <a:normAutofit/>
          </a:bodyPr>
          <a:lstStyle/>
          <a:p>
            <a:pPr>
              <a:lnSpc>
                <a:spcPct val="90000"/>
              </a:lnSpc>
            </a:pPr>
            <a:r>
              <a:rPr lang="en-US" sz="4000" spc="-1" dirty="0">
                <a:latin typeface="charter"/>
                <a:cs typeface="Arial" pitchFamily="34" charset="0"/>
              </a:rPr>
              <a:t>Visualisasi Data</a:t>
            </a:r>
            <a:endParaRPr lang="id-ID" sz="4000" spc="-1" dirty="0">
              <a:latin typeface="charter"/>
              <a:cs typeface="Arial" pitchFamily="34" charset="0"/>
            </a:endParaRPr>
          </a:p>
        </p:txBody>
      </p:sp>
      <p:sp>
        <p:nvSpPr>
          <p:cNvPr id="234" name="TextShape 2">
            <a:extLst>
              <a:ext uri="{FF2B5EF4-FFF2-40B4-BE49-F238E27FC236}">
                <a16:creationId xmlns:a16="http://schemas.microsoft.com/office/drawing/2014/main" id="{1A9CCE45-AC78-E62E-3FBB-7CC092161799}"/>
              </a:ext>
            </a:extLst>
          </p:cNvPr>
          <p:cNvSpPr txBox="1"/>
          <p:nvPr/>
        </p:nvSpPr>
        <p:spPr>
          <a:xfrm>
            <a:off x="838080" y="1373040"/>
            <a:ext cx="10515240" cy="4803480"/>
          </a:xfrm>
          <a:prstGeom prst="rect">
            <a:avLst/>
          </a:prstGeom>
          <a:noFill/>
          <a:ln w="9360">
            <a:noFill/>
          </a:ln>
        </p:spPr>
        <p:txBody>
          <a:bodyPr>
            <a:noAutofit/>
          </a:bodyPr>
          <a:lstStyle/>
          <a:p>
            <a:pPr marL="457560" indent="-457200" algn="just">
              <a:lnSpc>
                <a:spcPct val="90000"/>
              </a:lnSpc>
              <a:spcBef>
                <a:spcPts val="561"/>
              </a:spcBef>
              <a:buSzPct val="100014"/>
              <a:buFont typeface="Wingdings" panose="05000000000000000000" pitchFamily="2" charset="2"/>
              <a:buChar char="Ø"/>
            </a:pPr>
            <a:r>
              <a:rPr lang="en-US" sz="2800" spc="-1" dirty="0">
                <a:solidFill>
                  <a:srgbClr val="000000"/>
                </a:solidFill>
                <a:latin typeface="charter"/>
                <a:cs typeface="Arial" pitchFamily="34" charset="0"/>
              </a:rPr>
              <a:t>Salah satu proses dalam proses sains data adalah visualisasi data, yang menyatakan bahwa setelah data dikumpulkan, diproses, dan dimodelkan, data tersebut harus direpresentasikan untuk dapat menarik kesimpulan. </a:t>
            </a:r>
          </a:p>
          <a:p>
            <a:pPr marL="457560" indent="-457200" algn="just">
              <a:lnSpc>
                <a:spcPct val="90000"/>
              </a:lnSpc>
              <a:spcBef>
                <a:spcPts val="561"/>
              </a:spcBef>
              <a:buSzPct val="100014"/>
              <a:buFont typeface="Wingdings" panose="05000000000000000000" pitchFamily="2" charset="2"/>
              <a:buChar char="Ø"/>
            </a:pPr>
            <a:endParaRPr lang="en-US" sz="2800" spc="-1" dirty="0">
              <a:solidFill>
                <a:srgbClr val="000000"/>
              </a:solidFill>
              <a:latin typeface="charter"/>
              <a:cs typeface="Arial" pitchFamily="34" charset="0"/>
            </a:endParaRPr>
          </a:p>
        </p:txBody>
      </p:sp>
    </p:spTree>
    <p:extLst>
      <p:ext uri="{BB962C8B-B14F-4D97-AF65-F5344CB8AC3E}">
        <p14:creationId xmlns:p14="http://schemas.microsoft.com/office/powerpoint/2010/main" val="308119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1317</TotalTime>
  <Words>1270</Words>
  <Application>Microsoft Office PowerPoint</Application>
  <PresentationFormat>Widescreen</PresentationFormat>
  <Paragraphs>165</Paragraphs>
  <Slides>38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Arial Narrow</vt:lpstr>
      <vt:lpstr>Calibri</vt:lpstr>
      <vt:lpstr>Calibri Light</vt:lpstr>
      <vt:lpstr>charter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rojulman</dc:creator>
  <cp:lastModifiedBy>IMAM HAROMAIN</cp:lastModifiedBy>
  <cp:revision>124</cp:revision>
  <dcterms:created xsi:type="dcterms:W3CDTF">2014-09-29T02:25:20Z</dcterms:created>
  <dcterms:modified xsi:type="dcterms:W3CDTF">2025-02-21T08:55:35Z</dcterms:modified>
  <dc:language>id-ID</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